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5" r:id="rId1"/>
  </p:sldMasterIdLst>
  <p:notesMasterIdLst>
    <p:notesMasterId r:id="rId74"/>
  </p:notesMasterIdLst>
  <p:sldIdLst>
    <p:sldId id="256" r:id="rId2"/>
    <p:sldId id="302" r:id="rId3"/>
    <p:sldId id="257" r:id="rId4"/>
    <p:sldId id="304" r:id="rId5"/>
    <p:sldId id="258" r:id="rId6"/>
    <p:sldId id="305" r:id="rId7"/>
    <p:sldId id="259" r:id="rId8"/>
    <p:sldId id="306" r:id="rId9"/>
    <p:sldId id="260" r:id="rId10"/>
    <p:sldId id="307" r:id="rId11"/>
    <p:sldId id="261" r:id="rId12"/>
    <p:sldId id="308" r:id="rId13"/>
    <p:sldId id="262" r:id="rId14"/>
    <p:sldId id="263" r:id="rId15"/>
    <p:sldId id="310" r:id="rId16"/>
    <p:sldId id="294" r:id="rId17"/>
    <p:sldId id="297" r:id="rId18"/>
    <p:sldId id="301" r:id="rId19"/>
    <p:sldId id="298" r:id="rId20"/>
    <p:sldId id="299" r:id="rId21"/>
    <p:sldId id="311" r:id="rId22"/>
    <p:sldId id="300" r:id="rId23"/>
    <p:sldId id="296" r:id="rId24"/>
    <p:sldId id="312" r:id="rId25"/>
    <p:sldId id="295" r:id="rId26"/>
    <p:sldId id="264" r:id="rId27"/>
    <p:sldId id="265" r:id="rId28"/>
    <p:sldId id="266" r:id="rId29"/>
    <p:sldId id="267" r:id="rId30"/>
    <p:sldId id="268" r:id="rId31"/>
    <p:sldId id="269" r:id="rId32"/>
    <p:sldId id="270" r:id="rId33"/>
    <p:sldId id="313"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315" r:id="rId52"/>
    <p:sldId id="288" r:id="rId53"/>
    <p:sldId id="289" r:id="rId54"/>
    <p:sldId id="290" r:id="rId55"/>
    <p:sldId id="291" r:id="rId56"/>
    <p:sldId id="292" r:id="rId57"/>
    <p:sldId id="293" r:id="rId58"/>
    <p:sldId id="314"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03"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132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4BA8A4-4B97-4CD0-85D7-755EC544D660}" type="datetimeFigureOut">
              <a:rPr lang="en-IN" smtClean="0"/>
              <a:pPr/>
              <a:t>17-05-2018</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C0784-D0CB-4074-9FD7-0DBAA9EAB3AF}" type="slidenum">
              <a:rPr lang="en-IN" smtClean="0"/>
              <a:pPr/>
              <a:t>‹#›</a:t>
            </a:fld>
            <a:endParaRPr lang="en-IN"/>
          </a:p>
        </p:txBody>
      </p:sp>
    </p:spTree>
    <p:extLst>
      <p:ext uri="{BB962C8B-B14F-4D97-AF65-F5344CB8AC3E}">
        <p14:creationId xmlns:p14="http://schemas.microsoft.com/office/powerpoint/2010/main" val="79324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D0C0784-D0CB-4074-9FD7-0DBAA9EAB3AF}" type="slidenum">
              <a:rPr lang="en-IN" smtClean="0"/>
              <a:pPr/>
              <a:t>1</a:t>
            </a:fld>
            <a:endParaRPr lang="en-IN"/>
          </a:p>
        </p:txBody>
      </p:sp>
    </p:spTree>
    <p:extLst>
      <p:ext uri="{BB962C8B-B14F-4D97-AF65-F5344CB8AC3E}">
        <p14:creationId xmlns:p14="http://schemas.microsoft.com/office/powerpoint/2010/main" val="180734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D0C0784-D0CB-4074-9FD7-0DBAA9EAB3AF}" type="slidenum">
              <a:rPr lang="en-IN" smtClean="0"/>
              <a:pPr/>
              <a:t>7</a:t>
            </a:fld>
            <a:endParaRPr lang="en-IN"/>
          </a:p>
        </p:txBody>
      </p:sp>
    </p:spTree>
    <p:extLst>
      <p:ext uri="{BB962C8B-B14F-4D97-AF65-F5344CB8AC3E}">
        <p14:creationId xmlns:p14="http://schemas.microsoft.com/office/powerpoint/2010/main" val="2862842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D0C0784-D0CB-4074-9FD7-0DBAA9EAB3AF}" type="slidenum">
              <a:rPr lang="en-IN" smtClean="0"/>
              <a:pPr/>
              <a:t>28</a:t>
            </a:fld>
            <a:endParaRPr lang="en-IN"/>
          </a:p>
        </p:txBody>
      </p:sp>
    </p:spTree>
    <p:extLst>
      <p:ext uri="{BB962C8B-B14F-4D97-AF65-F5344CB8AC3E}">
        <p14:creationId xmlns:p14="http://schemas.microsoft.com/office/powerpoint/2010/main" val="428937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D0C0784-D0CB-4074-9FD7-0DBAA9EAB3AF}" type="slidenum">
              <a:rPr lang="en-IN" smtClean="0"/>
              <a:pPr/>
              <a:t>34</a:t>
            </a:fld>
            <a:endParaRPr lang="en-IN"/>
          </a:p>
        </p:txBody>
      </p:sp>
    </p:spTree>
    <p:extLst>
      <p:ext uri="{BB962C8B-B14F-4D97-AF65-F5344CB8AC3E}">
        <p14:creationId xmlns:p14="http://schemas.microsoft.com/office/powerpoint/2010/main" val="2962001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6902B84-282C-4114-AF80-7A9F2F611064}" type="datetime3">
              <a:rPr lang="en-US" smtClean="0"/>
              <a:pPr/>
              <a:t>17 May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4596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1E8183-2DE1-4B6C-A28B-C27AEDB3AB09}" type="datetime3">
              <a:rPr lang="en-US" smtClean="0"/>
              <a:pPr/>
              <a:t>17 May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620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C979C8-A503-4644-91D5-2580CD56DA09}" type="datetime3">
              <a:rPr lang="en-US" smtClean="0"/>
              <a:pPr/>
              <a:t>17 May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36981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35473155-EAE7-44FA-B6DB-A68B9178B86F}" type="datetime3">
              <a:rPr lang="en-US" smtClean="0"/>
              <a:pPr/>
              <a:t>17 May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1289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05705BF0-08CC-41B3-A1CE-574AF8F3ED0E}" type="datetime3">
              <a:rPr lang="en-US" smtClean="0"/>
              <a:pPr/>
              <a:t>17 May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79038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02AAFDFC-7DA3-4919-BD9C-A76F1AF8F1F5}" type="datetime3">
              <a:rPr lang="en-US" smtClean="0"/>
              <a:pPr/>
              <a:t>17 May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1818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9F3337-F1B0-4B87-AF8E-182C6C92F00C}" type="datetime3">
              <a:rPr lang="en-US" smtClean="0"/>
              <a:pPr/>
              <a:t>17 May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2369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E9A0D-8EC3-4A9D-9F03-B995A1B83D4C}" type="datetime3">
              <a:rPr lang="en-US" smtClean="0"/>
              <a:pPr/>
              <a:t>17 May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9333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59029B5-FA0F-4F3A-A6E4-D6491837AB65}" type="datetime3">
              <a:rPr lang="en-US" smtClean="0"/>
              <a:pPr/>
              <a:t>17 May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329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AED3BB-214D-4076-8632-9869420D8822}" type="datetime3">
              <a:rPr lang="en-US" smtClean="0"/>
              <a:pPr/>
              <a:t>17 May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435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FC87E7-D09D-4533-852C-EC1CB7EAC0B5}" type="datetime3">
              <a:rPr lang="en-US" smtClean="0"/>
              <a:pPr/>
              <a:t>17 May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9733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EF549E-00BC-45BC-B2B7-6C19F62372EA}" type="datetime3">
              <a:rPr lang="en-US" smtClean="0"/>
              <a:pPr/>
              <a:t>17 May 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827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A2AC9F5-4F3F-4BA0-833C-463D89F7C346}" type="datetime3">
              <a:rPr lang="en-US" smtClean="0"/>
              <a:pPr/>
              <a:t>17 May 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1558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47118B-A65E-423A-B519-5D7974F76A74}" type="datetime3">
              <a:rPr lang="en-US" smtClean="0"/>
              <a:pPr/>
              <a:t>17 May 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7601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15C81-7FEA-4E7A-8E24-3826127688BC}" type="datetime3">
              <a:rPr lang="en-US" smtClean="0"/>
              <a:pPr/>
              <a:t>17 May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9460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D0EFF7-3A6B-4766-8962-78D3B9D0E129}" type="datetime3">
              <a:rPr lang="en-US" smtClean="0"/>
              <a:pPr/>
              <a:t>17 May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4830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2765596F-CAC3-4BF2-8CBD-4E62BE2CE4F0}" type="datetime3">
              <a:rPr lang="en-US" smtClean="0"/>
              <a:pPr/>
              <a:t>17 May 2018</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873792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reeltwo.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2418" y="1596952"/>
            <a:ext cx="8143180" cy="975575"/>
          </a:xfrm>
        </p:spPr>
        <p:txBody>
          <a:bodyPr>
            <a:normAutofit fontScale="90000"/>
          </a:bodyPr>
          <a:lstStyle/>
          <a:p>
            <a:pPr algn="ctr"/>
            <a:r>
              <a:rPr lang="en-IN" dirty="0" smtClean="0"/>
              <a:t>JUMBLE: An Automated Mutation Testing Tool</a:t>
            </a:r>
            <a:endParaRPr lang="en-IN" dirty="0"/>
          </a:p>
        </p:txBody>
      </p:sp>
      <p:pic>
        <p:nvPicPr>
          <p:cNvPr id="8" name="Picture 7" descr="download"/>
          <p:cNvPicPr/>
          <p:nvPr/>
        </p:nvPicPr>
        <p:blipFill>
          <a:blip r:embed="rId3" cstate="print"/>
          <a:srcRect/>
          <a:stretch>
            <a:fillRect/>
          </a:stretch>
        </p:blipFill>
        <p:spPr bwMode="auto">
          <a:xfrm>
            <a:off x="4067944" y="3294552"/>
            <a:ext cx="1152128" cy="1008111"/>
          </a:xfrm>
          <a:prstGeom prst="rect">
            <a:avLst/>
          </a:prstGeom>
          <a:noFill/>
          <a:ln w="9525">
            <a:noFill/>
            <a:miter lim="800000"/>
            <a:headEnd/>
            <a:tailEnd/>
          </a:ln>
        </p:spPr>
      </p:pic>
      <p:sp>
        <p:nvSpPr>
          <p:cNvPr id="9" name="TextBox 8"/>
          <p:cNvSpPr txBox="1"/>
          <p:nvPr/>
        </p:nvSpPr>
        <p:spPr>
          <a:xfrm>
            <a:off x="1620107" y="4989315"/>
            <a:ext cx="6300210" cy="1631216"/>
          </a:xfrm>
          <a:prstGeom prst="rect">
            <a:avLst/>
          </a:prstGeom>
          <a:noFill/>
        </p:spPr>
        <p:txBody>
          <a:bodyPr wrap="square" rtlCol="0">
            <a:spAutoFit/>
          </a:bodyPr>
          <a:lstStyle/>
          <a:p>
            <a:pPr algn="ctr"/>
            <a:r>
              <a:rPr lang="en-IN" sz="2000" b="1" dirty="0" err="1" smtClean="0">
                <a:solidFill>
                  <a:srgbClr val="0070C0"/>
                </a:solidFill>
                <a:effectLst/>
                <a:latin typeface="+mj-lt"/>
              </a:rPr>
              <a:t>Dr.</a:t>
            </a:r>
            <a:r>
              <a:rPr lang="en-IN" sz="2000" b="1" dirty="0" smtClean="0">
                <a:solidFill>
                  <a:srgbClr val="0070C0"/>
                </a:solidFill>
                <a:effectLst/>
                <a:latin typeface="+mj-lt"/>
              </a:rPr>
              <a:t>  D.  P.  </a:t>
            </a:r>
            <a:r>
              <a:rPr lang="en-IN" sz="2000" b="1" dirty="0" err="1" smtClean="0">
                <a:solidFill>
                  <a:srgbClr val="0070C0"/>
                </a:solidFill>
                <a:effectLst/>
                <a:latin typeface="+mj-lt"/>
              </a:rPr>
              <a:t>Mohapatra</a:t>
            </a:r>
            <a:endParaRPr lang="en-IN" sz="2000" b="1" dirty="0">
              <a:solidFill>
                <a:srgbClr val="0070C0"/>
              </a:solidFill>
              <a:latin typeface="+mj-lt"/>
            </a:endParaRPr>
          </a:p>
          <a:p>
            <a:pPr algn="ctr"/>
            <a:r>
              <a:rPr lang="en-IN" sz="2000" b="1" dirty="0" smtClean="0">
                <a:solidFill>
                  <a:srgbClr val="0070C0"/>
                </a:solidFill>
                <a:latin typeface="+mj-lt"/>
              </a:rPr>
              <a:t>Professor </a:t>
            </a:r>
            <a:endParaRPr lang="en-IN" sz="2000" b="1" dirty="0" smtClean="0">
              <a:solidFill>
                <a:srgbClr val="0070C0"/>
              </a:solidFill>
              <a:effectLst/>
              <a:latin typeface="+mj-lt"/>
            </a:endParaRPr>
          </a:p>
          <a:p>
            <a:pPr algn="ctr"/>
            <a:r>
              <a:rPr lang="en-IN" sz="2000" b="1" dirty="0" smtClean="0">
                <a:solidFill>
                  <a:srgbClr val="0070C0"/>
                </a:solidFill>
                <a:effectLst/>
                <a:latin typeface="+mj-lt"/>
              </a:rPr>
              <a:t>Department of Computer Science &amp; Engineering</a:t>
            </a:r>
            <a:br>
              <a:rPr lang="en-IN" sz="2000" b="1" dirty="0" smtClean="0">
                <a:solidFill>
                  <a:srgbClr val="0070C0"/>
                </a:solidFill>
                <a:effectLst/>
                <a:latin typeface="+mj-lt"/>
              </a:rPr>
            </a:br>
            <a:r>
              <a:rPr lang="en-IN" sz="2000" b="1" dirty="0" smtClean="0">
                <a:solidFill>
                  <a:srgbClr val="0070C0"/>
                </a:solidFill>
                <a:effectLst/>
                <a:latin typeface="+mj-lt"/>
              </a:rPr>
              <a:t>National Institute of Technology, Rourkela-769008</a:t>
            </a:r>
          </a:p>
          <a:p>
            <a:pPr algn="ctr"/>
            <a:r>
              <a:rPr lang="en-IN" sz="2000" b="1" dirty="0" smtClean="0">
                <a:solidFill>
                  <a:srgbClr val="0070C0"/>
                </a:solidFill>
                <a:latin typeface="+mj-lt"/>
              </a:rPr>
              <a:t>durga@nitrkl.ac.in</a:t>
            </a:r>
            <a:endParaRPr lang="en-IN" sz="2000" b="1" dirty="0">
              <a:solidFill>
                <a:srgbClr val="0070C0"/>
              </a:solidFill>
              <a:latin typeface="+mj-lt"/>
            </a:endParaRPr>
          </a:p>
        </p:txBody>
      </p:sp>
    </p:spTree>
    <p:extLst>
      <p:ext uri="{BB962C8B-B14F-4D97-AF65-F5344CB8AC3E}">
        <p14:creationId xmlns:p14="http://schemas.microsoft.com/office/powerpoint/2010/main" val="33249284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1559" y="664214"/>
            <a:ext cx="7662439" cy="612262"/>
          </a:xfrm>
        </p:spPr>
        <p:txBody>
          <a:bodyPr>
            <a:normAutofit fontScale="90000"/>
          </a:bodyPr>
          <a:lstStyle/>
          <a:p>
            <a:pPr algn="ctr"/>
            <a:r>
              <a:rPr lang="en-IN" dirty="0" smtClean="0"/>
              <a:t>History</a:t>
            </a:r>
            <a:endParaRPr lang="en-IN" dirty="0"/>
          </a:p>
        </p:txBody>
      </p:sp>
      <p:sp>
        <p:nvSpPr>
          <p:cNvPr id="3" name="Content Placeholder 2"/>
          <p:cNvSpPr>
            <a:spLocks noGrp="1"/>
          </p:cNvSpPr>
          <p:nvPr>
            <p:ph idx="1"/>
          </p:nvPr>
        </p:nvSpPr>
        <p:spPr>
          <a:xfrm>
            <a:off x="1481560" y="2285052"/>
            <a:ext cx="7662439" cy="6117465"/>
          </a:xfrm>
        </p:spPr>
        <p:txBody>
          <a:bodyPr>
            <a:noAutofit/>
          </a:bodyPr>
          <a:lstStyle/>
          <a:p>
            <a:pPr algn="just"/>
            <a:r>
              <a:rPr lang="en-IN" sz="2400" dirty="0" smtClean="0">
                <a:solidFill>
                  <a:schemeClr val="accent6">
                    <a:lumMod val="50000"/>
                  </a:schemeClr>
                </a:solidFill>
              </a:rPr>
              <a:t>This </a:t>
            </a:r>
            <a:r>
              <a:rPr lang="en-IN" sz="2400" dirty="0">
                <a:solidFill>
                  <a:schemeClr val="accent6">
                    <a:lumMod val="50000"/>
                  </a:schemeClr>
                </a:solidFill>
              </a:rPr>
              <a:t>checks out project code every fifteen minutes and </a:t>
            </a:r>
            <a:endParaRPr lang="en-IN" sz="2400" dirty="0" smtClean="0">
              <a:solidFill>
                <a:schemeClr val="accent6">
                  <a:lumMod val="50000"/>
                </a:schemeClr>
              </a:solidFill>
            </a:endParaRPr>
          </a:p>
          <a:p>
            <a:pPr lvl="1" algn="just"/>
            <a:r>
              <a:rPr lang="en-IN" sz="2000" dirty="0" smtClean="0">
                <a:solidFill>
                  <a:schemeClr val="accent6">
                    <a:lumMod val="50000"/>
                  </a:schemeClr>
                </a:solidFill>
              </a:rPr>
              <a:t>runs </a:t>
            </a:r>
            <a:r>
              <a:rPr lang="en-IN" sz="2000" dirty="0">
                <a:solidFill>
                  <a:schemeClr val="accent6">
                    <a:lumMod val="50000"/>
                  </a:schemeClr>
                </a:solidFill>
              </a:rPr>
              <a:t>an incremental set of </a:t>
            </a:r>
            <a:endParaRPr lang="en-IN" sz="2000" dirty="0" smtClean="0">
              <a:solidFill>
                <a:schemeClr val="accent6">
                  <a:lumMod val="50000"/>
                </a:schemeClr>
              </a:solidFill>
            </a:endParaRPr>
          </a:p>
          <a:p>
            <a:pPr lvl="2" algn="just"/>
            <a:r>
              <a:rPr lang="en-IN" sz="1800" dirty="0" smtClean="0">
                <a:solidFill>
                  <a:schemeClr val="accent6">
                    <a:lumMod val="50000"/>
                  </a:schemeClr>
                </a:solidFill>
              </a:rPr>
              <a:t>unit </a:t>
            </a:r>
            <a:r>
              <a:rPr lang="en-IN" sz="1800" dirty="0">
                <a:solidFill>
                  <a:schemeClr val="accent6">
                    <a:lumMod val="50000"/>
                  </a:schemeClr>
                </a:solidFill>
              </a:rPr>
              <a:t>tests and mutation tests for modified classes</a:t>
            </a:r>
            <a:r>
              <a:rPr lang="en-IN" sz="1800" dirty="0" smtClean="0">
                <a:solidFill>
                  <a:schemeClr val="accent6">
                    <a:lumMod val="50000"/>
                  </a:schemeClr>
                </a:solidFill>
              </a:rPr>
              <a:t>.</a:t>
            </a:r>
            <a:endParaRPr lang="en-IN" sz="1800" dirty="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482908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652" y="689269"/>
            <a:ext cx="7778348" cy="736119"/>
          </a:xfrm>
        </p:spPr>
        <p:txBody>
          <a:bodyPr>
            <a:normAutofit/>
          </a:bodyPr>
          <a:lstStyle/>
          <a:p>
            <a:pPr algn="ctr"/>
            <a:r>
              <a:rPr lang="en-IN" dirty="0" smtClean="0"/>
              <a:t>Example of Jumble Output</a:t>
            </a:r>
            <a:endParaRPr lang="en-IN" dirty="0"/>
          </a:p>
        </p:txBody>
      </p:sp>
      <p:sp>
        <p:nvSpPr>
          <p:cNvPr id="3" name="Content Placeholder 2"/>
          <p:cNvSpPr>
            <a:spLocks noGrp="1"/>
          </p:cNvSpPr>
          <p:nvPr>
            <p:ph idx="1"/>
          </p:nvPr>
        </p:nvSpPr>
        <p:spPr>
          <a:xfrm>
            <a:off x="1365652" y="2138840"/>
            <a:ext cx="7636679" cy="6265572"/>
          </a:xfrm>
        </p:spPr>
        <p:txBody>
          <a:bodyPr>
            <a:normAutofit/>
          </a:bodyPr>
          <a:lstStyle/>
          <a:p>
            <a:r>
              <a:rPr lang="en-IN" sz="2400" dirty="0" smtClean="0">
                <a:solidFill>
                  <a:schemeClr val="accent6">
                    <a:lumMod val="50000"/>
                  </a:schemeClr>
                </a:solidFill>
              </a:rPr>
              <a:t>Consider a </a:t>
            </a:r>
            <a:r>
              <a:rPr lang="en-IN" sz="2400" dirty="0">
                <a:solidFill>
                  <a:schemeClr val="accent6">
                    <a:lumMod val="50000"/>
                  </a:schemeClr>
                </a:solidFill>
              </a:rPr>
              <a:t>Java class called </a:t>
            </a:r>
            <a:r>
              <a:rPr lang="en-IN" sz="2400" dirty="0" smtClean="0">
                <a:solidFill>
                  <a:schemeClr val="accent6">
                    <a:lumMod val="50000"/>
                  </a:schemeClr>
                </a:solidFill>
              </a:rPr>
              <a:t>“</a:t>
            </a:r>
            <a:r>
              <a:rPr lang="en-IN" sz="2400" b="1" dirty="0" smtClean="0">
                <a:solidFill>
                  <a:schemeClr val="accent6">
                    <a:lumMod val="50000"/>
                  </a:schemeClr>
                </a:solidFill>
              </a:rPr>
              <a:t>Addition</a:t>
            </a:r>
            <a:r>
              <a:rPr lang="en-IN" sz="2400" dirty="0" smtClean="0">
                <a:solidFill>
                  <a:schemeClr val="accent6">
                    <a:lumMod val="50000"/>
                  </a:schemeClr>
                </a:solidFill>
              </a:rPr>
              <a:t>”, </a:t>
            </a:r>
            <a:r>
              <a:rPr lang="en-IN" sz="2400" dirty="0">
                <a:solidFill>
                  <a:schemeClr val="accent6">
                    <a:lumMod val="50000"/>
                  </a:schemeClr>
                </a:solidFill>
              </a:rPr>
              <a:t>which has some </a:t>
            </a:r>
            <a:r>
              <a:rPr lang="en-IN" sz="2400" dirty="0" err="1">
                <a:solidFill>
                  <a:schemeClr val="accent6">
                    <a:lumMod val="50000"/>
                  </a:schemeClr>
                </a:solidFill>
              </a:rPr>
              <a:t>JUnit</a:t>
            </a:r>
            <a:r>
              <a:rPr lang="en-IN" sz="2400" dirty="0">
                <a:solidFill>
                  <a:schemeClr val="accent6">
                    <a:lumMod val="50000"/>
                  </a:schemeClr>
                </a:solidFill>
              </a:rPr>
              <a:t> tests in a class called </a:t>
            </a:r>
            <a:r>
              <a:rPr lang="en-IN" sz="2400" dirty="0" smtClean="0">
                <a:solidFill>
                  <a:schemeClr val="accent6">
                    <a:lumMod val="50000"/>
                  </a:schemeClr>
                </a:solidFill>
              </a:rPr>
              <a:t>“</a:t>
            </a:r>
            <a:r>
              <a:rPr lang="en-IN" sz="2400" b="1" dirty="0" err="1" smtClean="0">
                <a:solidFill>
                  <a:schemeClr val="accent6">
                    <a:lumMod val="50000"/>
                  </a:schemeClr>
                </a:solidFill>
              </a:rPr>
              <a:t>AdditionTest</a:t>
            </a:r>
            <a:r>
              <a:rPr lang="en-IN" sz="2400" dirty="0" smtClean="0">
                <a:solidFill>
                  <a:schemeClr val="accent6">
                    <a:lumMod val="50000"/>
                  </a:schemeClr>
                </a:solidFill>
              </a:rPr>
              <a:t>”.</a:t>
            </a:r>
            <a:endParaRPr lang="en-IN" sz="2400" dirty="0">
              <a:solidFill>
                <a:schemeClr val="accent6">
                  <a:lumMod val="50000"/>
                </a:schemeClr>
              </a:solidFill>
            </a:endParaRPr>
          </a:p>
          <a:p>
            <a:r>
              <a:rPr lang="en-IN" sz="2400" dirty="0">
                <a:solidFill>
                  <a:schemeClr val="accent6">
                    <a:lumMod val="50000"/>
                  </a:schemeClr>
                </a:solidFill>
              </a:rPr>
              <a:t>Jumble starts </a:t>
            </a:r>
            <a:endParaRPr lang="en-IN" sz="2400" dirty="0" smtClean="0">
              <a:solidFill>
                <a:schemeClr val="accent6">
                  <a:lumMod val="50000"/>
                </a:schemeClr>
              </a:solidFill>
            </a:endParaRPr>
          </a:p>
          <a:p>
            <a:pPr lvl="1"/>
            <a:r>
              <a:rPr lang="en-IN" sz="2000" dirty="0" smtClean="0">
                <a:solidFill>
                  <a:schemeClr val="accent6">
                    <a:lumMod val="50000"/>
                  </a:schemeClr>
                </a:solidFill>
              </a:rPr>
              <a:t>by </a:t>
            </a:r>
            <a:r>
              <a:rPr lang="en-IN" sz="2000" dirty="0">
                <a:solidFill>
                  <a:schemeClr val="accent6">
                    <a:lumMod val="50000"/>
                  </a:schemeClr>
                </a:solidFill>
              </a:rPr>
              <a:t>running the unit tests (in </a:t>
            </a:r>
            <a:r>
              <a:rPr lang="en-IN" sz="2000" b="1" dirty="0" err="1">
                <a:solidFill>
                  <a:schemeClr val="accent6">
                    <a:lumMod val="50000"/>
                  </a:schemeClr>
                </a:solidFill>
              </a:rPr>
              <a:t>AdditionTest.class</a:t>
            </a:r>
            <a:r>
              <a:rPr lang="en-IN" sz="2000" dirty="0">
                <a:solidFill>
                  <a:schemeClr val="accent6">
                    <a:lumMod val="50000"/>
                  </a:schemeClr>
                </a:solidFill>
              </a:rPr>
              <a:t>) on the unmodified </a:t>
            </a:r>
            <a:r>
              <a:rPr lang="en-IN" sz="2000" b="1" dirty="0">
                <a:solidFill>
                  <a:schemeClr val="accent6">
                    <a:lumMod val="50000"/>
                  </a:schemeClr>
                </a:solidFill>
              </a:rPr>
              <a:t>Addition</a:t>
            </a:r>
            <a:r>
              <a:rPr lang="en-IN" sz="2000" dirty="0">
                <a:solidFill>
                  <a:schemeClr val="accent6">
                    <a:lumMod val="50000"/>
                  </a:schemeClr>
                </a:solidFill>
              </a:rPr>
              <a:t> class </a:t>
            </a:r>
            <a:endParaRPr lang="en-IN" sz="2000" dirty="0" smtClean="0">
              <a:solidFill>
                <a:schemeClr val="accent6">
                  <a:lumMod val="50000"/>
                </a:schemeClr>
              </a:solidFill>
            </a:endParaRPr>
          </a:p>
          <a:p>
            <a:pPr lvl="2"/>
            <a:r>
              <a:rPr lang="en-IN" sz="1800" dirty="0" smtClean="0">
                <a:solidFill>
                  <a:schemeClr val="accent6">
                    <a:lumMod val="50000"/>
                  </a:schemeClr>
                </a:solidFill>
              </a:rPr>
              <a:t>to </a:t>
            </a:r>
            <a:r>
              <a:rPr lang="en-IN" sz="1800" dirty="0">
                <a:solidFill>
                  <a:schemeClr val="accent6">
                    <a:lumMod val="50000"/>
                  </a:schemeClr>
                </a:solidFill>
              </a:rPr>
              <a:t>check that they all pass, and </a:t>
            </a:r>
            <a:endParaRPr lang="en-IN" sz="1800" dirty="0" smtClean="0">
              <a:solidFill>
                <a:schemeClr val="accent6">
                  <a:lumMod val="50000"/>
                </a:schemeClr>
              </a:solidFill>
            </a:endParaRPr>
          </a:p>
          <a:p>
            <a:pPr lvl="2"/>
            <a:r>
              <a:rPr lang="en-IN" sz="1800" dirty="0" smtClean="0">
                <a:solidFill>
                  <a:schemeClr val="accent6">
                    <a:lumMod val="50000"/>
                  </a:schemeClr>
                </a:solidFill>
              </a:rPr>
              <a:t>to </a:t>
            </a:r>
            <a:r>
              <a:rPr lang="en-IN" sz="1800" dirty="0">
                <a:solidFill>
                  <a:schemeClr val="accent6">
                    <a:lumMod val="50000"/>
                  </a:schemeClr>
                </a:solidFill>
              </a:rPr>
              <a:t>measure the time taken by each test. </a:t>
            </a:r>
            <a:endParaRPr lang="en-IN" sz="1800" dirty="0" smtClean="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948455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652" y="738525"/>
            <a:ext cx="7778348" cy="686863"/>
          </a:xfrm>
        </p:spPr>
        <p:txBody>
          <a:bodyPr>
            <a:normAutofit/>
          </a:bodyPr>
          <a:lstStyle/>
          <a:p>
            <a:pPr algn="ctr"/>
            <a:r>
              <a:rPr lang="en-IN" dirty="0" smtClean="0"/>
              <a:t>Example of Jumble Output</a:t>
            </a:r>
            <a:endParaRPr lang="en-IN" dirty="0"/>
          </a:p>
        </p:txBody>
      </p:sp>
      <p:sp>
        <p:nvSpPr>
          <p:cNvPr id="3" name="Content Placeholder 2"/>
          <p:cNvSpPr>
            <a:spLocks noGrp="1"/>
          </p:cNvSpPr>
          <p:nvPr>
            <p:ph idx="1"/>
          </p:nvPr>
        </p:nvSpPr>
        <p:spPr>
          <a:xfrm>
            <a:off x="1507321" y="2286758"/>
            <a:ext cx="7636679" cy="6265572"/>
          </a:xfrm>
        </p:spPr>
        <p:txBody>
          <a:bodyPr>
            <a:normAutofit/>
          </a:bodyPr>
          <a:lstStyle/>
          <a:p>
            <a:r>
              <a:rPr lang="en-IN" sz="2400" dirty="0" smtClean="0">
                <a:solidFill>
                  <a:schemeClr val="accent6">
                    <a:lumMod val="50000"/>
                  </a:schemeClr>
                </a:solidFill>
              </a:rPr>
              <a:t>Then </a:t>
            </a:r>
            <a:r>
              <a:rPr lang="en-IN" sz="2400" dirty="0">
                <a:solidFill>
                  <a:schemeClr val="accent6">
                    <a:lumMod val="50000"/>
                  </a:schemeClr>
                </a:solidFill>
              </a:rPr>
              <a:t>it will mutate </a:t>
            </a:r>
            <a:r>
              <a:rPr lang="en-IN" sz="2400" b="1" dirty="0">
                <a:solidFill>
                  <a:schemeClr val="accent6">
                    <a:lumMod val="50000"/>
                  </a:schemeClr>
                </a:solidFill>
              </a:rPr>
              <a:t>Addition</a:t>
            </a:r>
            <a:r>
              <a:rPr lang="en-IN" sz="2400" dirty="0">
                <a:solidFill>
                  <a:schemeClr val="accent6">
                    <a:lumMod val="50000"/>
                  </a:schemeClr>
                </a:solidFill>
              </a:rPr>
              <a:t> in various ways and </a:t>
            </a:r>
            <a:endParaRPr lang="en-IN" sz="2400" dirty="0" smtClean="0">
              <a:solidFill>
                <a:schemeClr val="accent6">
                  <a:lumMod val="50000"/>
                </a:schemeClr>
              </a:solidFill>
            </a:endParaRPr>
          </a:p>
          <a:p>
            <a:pPr lvl="1"/>
            <a:r>
              <a:rPr lang="en-IN" sz="2000" dirty="0" smtClean="0">
                <a:solidFill>
                  <a:schemeClr val="accent6">
                    <a:lumMod val="50000"/>
                  </a:schemeClr>
                </a:solidFill>
              </a:rPr>
              <a:t>run </a:t>
            </a:r>
            <a:r>
              <a:rPr lang="en-IN" sz="2000" dirty="0">
                <a:solidFill>
                  <a:schemeClr val="accent6">
                    <a:lumMod val="50000"/>
                  </a:schemeClr>
                </a:solidFill>
              </a:rPr>
              <a:t>the tests again </a:t>
            </a:r>
            <a:endParaRPr lang="en-IN" sz="2000" dirty="0" smtClean="0">
              <a:solidFill>
                <a:schemeClr val="accent6">
                  <a:lumMod val="50000"/>
                </a:schemeClr>
              </a:solidFill>
            </a:endParaRPr>
          </a:p>
          <a:p>
            <a:pPr lvl="2"/>
            <a:r>
              <a:rPr lang="en-IN" sz="1800" dirty="0" smtClean="0">
                <a:solidFill>
                  <a:schemeClr val="accent6">
                    <a:lumMod val="50000"/>
                  </a:schemeClr>
                </a:solidFill>
              </a:rPr>
              <a:t>to </a:t>
            </a:r>
            <a:r>
              <a:rPr lang="en-IN" sz="1800" dirty="0">
                <a:solidFill>
                  <a:schemeClr val="accent6">
                    <a:lumMod val="50000"/>
                  </a:schemeClr>
                </a:solidFill>
              </a:rPr>
              <a:t>see if they detect the mutation. </a:t>
            </a:r>
            <a:endParaRPr lang="en-IN" sz="1800" dirty="0" smtClean="0">
              <a:solidFill>
                <a:schemeClr val="accent6">
                  <a:lumMod val="50000"/>
                </a:schemeClr>
              </a:solidFill>
            </a:endParaRPr>
          </a:p>
          <a:p>
            <a:r>
              <a:rPr lang="en-IN" sz="2400" dirty="0" smtClean="0">
                <a:solidFill>
                  <a:schemeClr val="accent6">
                    <a:lumMod val="50000"/>
                  </a:schemeClr>
                </a:solidFill>
              </a:rPr>
              <a:t>It </a:t>
            </a:r>
            <a:r>
              <a:rPr lang="en-IN" sz="2400" dirty="0">
                <a:solidFill>
                  <a:schemeClr val="accent6">
                    <a:lumMod val="50000"/>
                  </a:schemeClr>
                </a:solidFill>
              </a:rPr>
              <a:t>continues this process until all mutations of </a:t>
            </a:r>
            <a:r>
              <a:rPr lang="en-IN" sz="2400" b="1" dirty="0">
                <a:solidFill>
                  <a:schemeClr val="accent6">
                    <a:lumMod val="50000"/>
                  </a:schemeClr>
                </a:solidFill>
              </a:rPr>
              <a:t>Addition</a:t>
            </a:r>
            <a:r>
              <a:rPr lang="en-IN" sz="2400" dirty="0">
                <a:solidFill>
                  <a:schemeClr val="accent6">
                    <a:lumMod val="50000"/>
                  </a:schemeClr>
                </a:solidFill>
              </a:rPr>
              <a:t> have been tried. </a:t>
            </a:r>
            <a:endParaRPr lang="en-IN" sz="2400" dirty="0" smtClean="0">
              <a:solidFill>
                <a:schemeClr val="accent6">
                  <a:lumMod val="50000"/>
                </a:schemeClr>
              </a:solidFill>
            </a:endParaRPr>
          </a:p>
          <a:p>
            <a:endParaRPr lang="en-IN" sz="2400" dirty="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469266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168" y="648373"/>
            <a:ext cx="7726832" cy="643944"/>
          </a:xfrm>
        </p:spPr>
        <p:txBody>
          <a:bodyPr/>
          <a:lstStyle/>
          <a:p>
            <a:pPr algn="ctr"/>
            <a:r>
              <a:rPr lang="en-IN" dirty="0"/>
              <a:t>Example of Jumble Output</a:t>
            </a:r>
          </a:p>
        </p:txBody>
      </p:sp>
      <p:sp>
        <p:nvSpPr>
          <p:cNvPr id="3" name="Content Placeholder 2"/>
          <p:cNvSpPr>
            <a:spLocks noGrp="1"/>
          </p:cNvSpPr>
          <p:nvPr>
            <p:ph idx="1"/>
          </p:nvPr>
        </p:nvSpPr>
        <p:spPr>
          <a:xfrm>
            <a:off x="1417168" y="1922928"/>
            <a:ext cx="7726832" cy="4935071"/>
          </a:xfrm>
        </p:spPr>
        <p:txBody>
          <a:bodyPr>
            <a:normAutofit fontScale="92500" lnSpcReduction="10000"/>
          </a:bodyPr>
          <a:lstStyle/>
          <a:p>
            <a:r>
              <a:rPr lang="en-IN" sz="2400" dirty="0">
                <a:solidFill>
                  <a:schemeClr val="accent6">
                    <a:lumMod val="50000"/>
                  </a:schemeClr>
                </a:solidFill>
              </a:rPr>
              <a:t>The output might look like this:</a:t>
            </a:r>
          </a:p>
          <a:p>
            <a:r>
              <a:rPr lang="en-IN" sz="2400" dirty="0" smtClean="0">
                <a:solidFill>
                  <a:schemeClr val="accent6">
                    <a:lumMod val="50000"/>
                  </a:schemeClr>
                </a:solidFill>
              </a:rPr>
              <a:t>  </a:t>
            </a:r>
            <a:r>
              <a:rPr lang="en-IN" sz="2400" dirty="0">
                <a:solidFill>
                  <a:schemeClr val="accent6">
                    <a:lumMod val="50000"/>
                  </a:schemeClr>
                </a:solidFill>
              </a:rPr>
              <a:t>Mutating Addition</a:t>
            </a:r>
          </a:p>
          <a:p>
            <a:r>
              <a:rPr lang="en-IN" sz="2400" dirty="0">
                <a:solidFill>
                  <a:schemeClr val="accent6">
                    <a:lumMod val="50000"/>
                  </a:schemeClr>
                </a:solidFill>
              </a:rPr>
              <a:t>  Tests: </a:t>
            </a:r>
            <a:r>
              <a:rPr lang="en-IN" sz="2400" dirty="0" err="1">
                <a:solidFill>
                  <a:schemeClr val="accent6">
                    <a:lumMod val="50000"/>
                  </a:schemeClr>
                </a:solidFill>
              </a:rPr>
              <a:t>AdditionTest</a:t>
            </a:r>
            <a:endParaRPr lang="en-IN" sz="2400" dirty="0">
              <a:solidFill>
                <a:schemeClr val="accent6">
                  <a:lumMod val="50000"/>
                </a:schemeClr>
              </a:solidFill>
            </a:endParaRPr>
          </a:p>
          <a:p>
            <a:pPr marL="0" indent="0">
              <a:buNone/>
            </a:pPr>
            <a:r>
              <a:rPr lang="en-IN" sz="2400" dirty="0">
                <a:solidFill>
                  <a:schemeClr val="accent6">
                    <a:lumMod val="50000"/>
                  </a:schemeClr>
                </a:solidFill>
              </a:rPr>
              <a:t>  Mutation points = 12, unit test time limit 2.02s</a:t>
            </a:r>
          </a:p>
          <a:p>
            <a:pPr marL="0" indent="0">
              <a:buNone/>
            </a:pPr>
            <a:r>
              <a:rPr lang="en-IN" sz="2400" dirty="0" smtClean="0">
                <a:solidFill>
                  <a:schemeClr val="accent6">
                    <a:lumMod val="50000"/>
                  </a:schemeClr>
                </a:solidFill>
              </a:rPr>
              <a:t>        </a:t>
            </a:r>
            <a:r>
              <a:rPr lang="en-IN" sz="2400" dirty="0">
                <a:solidFill>
                  <a:schemeClr val="accent6">
                    <a:lumMod val="50000"/>
                  </a:schemeClr>
                </a:solidFill>
              </a:rPr>
              <a:t>..</a:t>
            </a:r>
          </a:p>
          <a:p>
            <a:pPr marL="0" indent="0">
              <a:buNone/>
            </a:pPr>
            <a:r>
              <a:rPr lang="en-IN" sz="2400" dirty="0">
                <a:solidFill>
                  <a:schemeClr val="accent6">
                    <a:lumMod val="50000"/>
                  </a:schemeClr>
                </a:solidFill>
              </a:rPr>
              <a:t>  M FAIL: Addition:31: negated conditional</a:t>
            </a:r>
          </a:p>
          <a:p>
            <a:pPr marL="0" indent="0">
              <a:buNone/>
            </a:pPr>
            <a:r>
              <a:rPr lang="en-IN" sz="2400" dirty="0">
                <a:solidFill>
                  <a:schemeClr val="accent6">
                    <a:lumMod val="50000"/>
                  </a:schemeClr>
                </a:solidFill>
              </a:rPr>
              <a:t>  M FAIL: Addition:33: negated conditional</a:t>
            </a:r>
          </a:p>
          <a:p>
            <a:pPr marL="0" indent="0">
              <a:buNone/>
            </a:pPr>
            <a:r>
              <a:rPr lang="en-IN" sz="2400" dirty="0">
                <a:solidFill>
                  <a:schemeClr val="accent6">
                    <a:lumMod val="50000"/>
                  </a:schemeClr>
                </a:solidFill>
              </a:rPr>
              <a:t>  M FAIL: Addition:34: - -&gt; +</a:t>
            </a:r>
          </a:p>
          <a:p>
            <a:pPr marL="0" indent="0">
              <a:buNone/>
            </a:pPr>
            <a:r>
              <a:rPr lang="en-IN" sz="2400" dirty="0">
                <a:solidFill>
                  <a:schemeClr val="accent6">
                    <a:lumMod val="50000"/>
                  </a:schemeClr>
                </a:solidFill>
              </a:rPr>
              <a:t>  M FAIL: Addition:35: negated conditional</a:t>
            </a:r>
          </a:p>
          <a:p>
            <a:pPr marL="0" indent="0">
              <a:buNone/>
            </a:pPr>
            <a:r>
              <a:rPr lang="en-IN" sz="2400" dirty="0">
                <a:solidFill>
                  <a:schemeClr val="accent6">
                    <a:lumMod val="50000"/>
                  </a:schemeClr>
                </a:solidFill>
              </a:rPr>
              <a:t>  ......</a:t>
            </a:r>
          </a:p>
          <a:p>
            <a:pPr marL="0" indent="0">
              <a:buNone/>
            </a:pPr>
            <a:r>
              <a:rPr lang="en-IN" sz="2400" dirty="0">
                <a:solidFill>
                  <a:schemeClr val="accent6">
                    <a:lumMod val="50000"/>
                  </a:schemeClr>
                </a:solidFill>
              </a:rPr>
              <a:t>  Score: 67</a:t>
            </a:r>
            <a:r>
              <a:rPr lang="en-IN" sz="2400" dirty="0" smtClean="0">
                <a:solidFill>
                  <a:schemeClr val="accent6">
                    <a:lumMod val="50000"/>
                  </a:schemeClr>
                </a:solidFill>
              </a:rPr>
              <a:t>%</a:t>
            </a:r>
          </a:p>
          <a:p>
            <a:endParaRPr lang="en-IN" sz="2400" dirty="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862858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87009"/>
            <a:ext cx="7739712" cy="698037"/>
          </a:xfrm>
        </p:spPr>
        <p:txBody>
          <a:bodyPr>
            <a:normAutofit/>
          </a:bodyPr>
          <a:lstStyle/>
          <a:p>
            <a:pPr algn="ctr"/>
            <a:r>
              <a:rPr lang="en-IN" dirty="0"/>
              <a:t>Example of Jumble Output</a:t>
            </a:r>
          </a:p>
        </p:txBody>
      </p:sp>
      <p:sp>
        <p:nvSpPr>
          <p:cNvPr id="3" name="Content Placeholder 2"/>
          <p:cNvSpPr>
            <a:spLocks noGrp="1"/>
          </p:cNvSpPr>
          <p:nvPr>
            <p:ph idx="1"/>
          </p:nvPr>
        </p:nvSpPr>
        <p:spPr>
          <a:xfrm>
            <a:off x="1229476" y="2328235"/>
            <a:ext cx="7739712" cy="6291330"/>
          </a:xfrm>
        </p:spPr>
        <p:txBody>
          <a:bodyPr>
            <a:normAutofit/>
          </a:bodyPr>
          <a:lstStyle/>
          <a:p>
            <a:pPr algn="just"/>
            <a:r>
              <a:rPr lang="en-IN" sz="2400" dirty="0">
                <a:solidFill>
                  <a:schemeClr val="accent6">
                    <a:lumMod val="50000"/>
                  </a:schemeClr>
                </a:solidFill>
              </a:rPr>
              <a:t>This says that Jumble </a:t>
            </a:r>
            <a:r>
              <a:rPr lang="en-IN" sz="2200" dirty="0" smtClean="0">
                <a:solidFill>
                  <a:schemeClr val="accent6">
                    <a:lumMod val="50000"/>
                  </a:schemeClr>
                </a:solidFill>
              </a:rPr>
              <a:t>has </a:t>
            </a:r>
            <a:r>
              <a:rPr lang="en-IN" sz="2200" dirty="0">
                <a:solidFill>
                  <a:schemeClr val="accent6">
                    <a:lumMod val="50000"/>
                  </a:schemeClr>
                </a:solidFill>
              </a:rPr>
              <a:t>tried 12 different mutants of Addition and </a:t>
            </a:r>
            <a:endParaRPr lang="en-IN" sz="2200" dirty="0" smtClean="0">
              <a:solidFill>
                <a:schemeClr val="accent6">
                  <a:lumMod val="50000"/>
                </a:schemeClr>
              </a:solidFill>
            </a:endParaRPr>
          </a:p>
          <a:p>
            <a:pPr lvl="1" algn="just"/>
            <a:r>
              <a:rPr lang="en-IN" sz="2200" dirty="0" smtClean="0">
                <a:solidFill>
                  <a:schemeClr val="accent6">
                    <a:lumMod val="50000"/>
                  </a:schemeClr>
                </a:solidFill>
              </a:rPr>
              <a:t>the </a:t>
            </a:r>
            <a:r>
              <a:rPr lang="en-IN" sz="2200" dirty="0">
                <a:solidFill>
                  <a:schemeClr val="accent6">
                    <a:lumMod val="50000"/>
                  </a:schemeClr>
                </a:solidFill>
              </a:rPr>
              <a:t>unit tests (in Addition Test) correctly detected the changed behaviour in 8/12 cases (indicated by a '.'), </a:t>
            </a:r>
            <a:endParaRPr lang="en-IN" sz="2200" dirty="0" smtClean="0">
              <a:solidFill>
                <a:schemeClr val="accent6">
                  <a:lumMod val="50000"/>
                </a:schemeClr>
              </a:solidFill>
            </a:endParaRPr>
          </a:p>
          <a:p>
            <a:pPr lvl="1" algn="just"/>
            <a:r>
              <a:rPr lang="en-IN" sz="2200" dirty="0" smtClean="0">
                <a:solidFill>
                  <a:schemeClr val="accent6">
                    <a:lumMod val="50000"/>
                  </a:schemeClr>
                </a:solidFill>
              </a:rPr>
              <a:t>but </a:t>
            </a:r>
            <a:r>
              <a:rPr lang="en-IN" sz="2200" dirty="0">
                <a:solidFill>
                  <a:schemeClr val="accent6">
                    <a:lumMod val="50000"/>
                  </a:schemeClr>
                </a:solidFill>
              </a:rPr>
              <a:t>failed to detect the change in the other 4/12 cases. </a:t>
            </a:r>
            <a:endParaRPr lang="en-IN" sz="2200" dirty="0" smtClean="0">
              <a:solidFill>
                <a:schemeClr val="accent6">
                  <a:lumMod val="50000"/>
                </a:schemeClr>
              </a:solidFill>
            </a:endParaRPr>
          </a:p>
          <a:p>
            <a:pPr algn="just"/>
            <a:endParaRPr lang="en-IN" sz="2400" dirty="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9184718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282" y="667691"/>
            <a:ext cx="7675317" cy="605307"/>
          </a:xfrm>
        </p:spPr>
        <p:txBody>
          <a:bodyPr>
            <a:normAutofit fontScale="90000"/>
          </a:bodyPr>
          <a:lstStyle/>
          <a:p>
            <a:pPr algn="ctr"/>
            <a:r>
              <a:rPr lang="en-IN" dirty="0" smtClean="0"/>
              <a:t>Mutations in Jumble</a:t>
            </a:r>
            <a:endParaRPr lang="en-IN" dirty="0"/>
          </a:p>
        </p:txBody>
      </p:sp>
      <p:sp>
        <p:nvSpPr>
          <p:cNvPr id="3" name="Content Placeholder 2"/>
          <p:cNvSpPr>
            <a:spLocks noGrp="1"/>
          </p:cNvSpPr>
          <p:nvPr>
            <p:ph idx="1"/>
          </p:nvPr>
        </p:nvSpPr>
        <p:spPr>
          <a:xfrm>
            <a:off x="1352282" y="2292502"/>
            <a:ext cx="7549671" cy="6192592"/>
          </a:xfrm>
        </p:spPr>
        <p:txBody>
          <a:bodyPr>
            <a:normAutofit/>
          </a:bodyPr>
          <a:lstStyle/>
          <a:p>
            <a:pPr lvl="0" algn="just"/>
            <a:r>
              <a:rPr lang="en-IN" sz="2000" b="1" dirty="0" smtClean="0">
                <a:solidFill>
                  <a:schemeClr val="accent6">
                    <a:lumMod val="50000"/>
                  </a:schemeClr>
                </a:solidFill>
              </a:rPr>
              <a:t>Conditionals</a:t>
            </a:r>
            <a:endParaRPr lang="en-IN" sz="2000" dirty="0" smtClean="0">
              <a:solidFill>
                <a:schemeClr val="accent6">
                  <a:lumMod val="50000"/>
                </a:schemeClr>
              </a:solidFill>
            </a:endParaRPr>
          </a:p>
          <a:p>
            <a:pPr lvl="1" algn="just"/>
            <a:r>
              <a:rPr lang="en-IN" sz="1800" dirty="0" smtClean="0">
                <a:solidFill>
                  <a:schemeClr val="accent6">
                    <a:lumMod val="50000"/>
                  </a:schemeClr>
                </a:solidFill>
              </a:rPr>
              <a:t>Jumble </a:t>
            </a:r>
            <a:r>
              <a:rPr lang="en-IN" sz="1800" dirty="0">
                <a:solidFill>
                  <a:schemeClr val="accent6">
                    <a:lumMod val="50000"/>
                  </a:schemeClr>
                </a:solidFill>
              </a:rPr>
              <a:t>replaces each condition with its negation. </a:t>
            </a:r>
            <a:endParaRPr lang="en-IN" sz="1800" dirty="0" smtClean="0">
              <a:solidFill>
                <a:schemeClr val="accent6">
                  <a:lumMod val="50000"/>
                </a:schemeClr>
              </a:solidFill>
            </a:endParaRPr>
          </a:p>
          <a:p>
            <a:pPr lvl="1" algn="just"/>
            <a:r>
              <a:rPr lang="en-IN" sz="1800" dirty="0" smtClean="0">
                <a:solidFill>
                  <a:schemeClr val="accent6">
                    <a:lumMod val="50000"/>
                  </a:schemeClr>
                </a:solidFill>
              </a:rPr>
              <a:t>Thus</a:t>
            </a:r>
            <a:r>
              <a:rPr lang="en-IN" sz="1800" dirty="0">
                <a:solidFill>
                  <a:schemeClr val="accent6">
                    <a:lumMod val="50000"/>
                  </a:schemeClr>
                </a:solidFill>
              </a:rPr>
              <a:t>, for example, the condition x &gt; y would mutate to become !(x &gt; y). </a:t>
            </a:r>
            <a:endParaRPr lang="en-IN" sz="1800" dirty="0" smtClean="0">
              <a:solidFill>
                <a:schemeClr val="accent6">
                  <a:lumMod val="50000"/>
                </a:schemeClr>
              </a:solidFill>
            </a:endParaRPr>
          </a:p>
          <a:p>
            <a:pPr lvl="1" algn="just"/>
            <a:r>
              <a:rPr lang="en-IN" sz="1800" dirty="0" smtClean="0">
                <a:solidFill>
                  <a:schemeClr val="accent6">
                    <a:lumMod val="50000"/>
                  </a:schemeClr>
                </a:solidFill>
              </a:rPr>
              <a:t>Such </a:t>
            </a:r>
            <a:r>
              <a:rPr lang="en-IN" sz="1800" dirty="0">
                <a:solidFill>
                  <a:schemeClr val="accent6">
                    <a:lumMod val="50000"/>
                  </a:schemeClr>
                </a:solidFill>
              </a:rPr>
              <a:t>mutations are not limited to simple conditionals as in if statements. </a:t>
            </a:r>
            <a:endParaRPr lang="en-IN" sz="1800" dirty="0" smtClean="0">
              <a:solidFill>
                <a:schemeClr val="accent6">
                  <a:lumMod val="50000"/>
                </a:schemeClr>
              </a:solidFill>
            </a:endParaRPr>
          </a:p>
          <a:p>
            <a:pPr lvl="1" algn="just"/>
            <a:r>
              <a:rPr lang="en-IN" sz="1800" dirty="0" smtClean="0">
                <a:solidFill>
                  <a:schemeClr val="accent6">
                    <a:lumMod val="50000"/>
                  </a:schemeClr>
                </a:solidFill>
              </a:rPr>
              <a:t>They </a:t>
            </a:r>
            <a:r>
              <a:rPr lang="en-IN" sz="1800" dirty="0">
                <a:solidFill>
                  <a:schemeClr val="accent6">
                    <a:lumMod val="50000"/>
                  </a:schemeClr>
                </a:solidFill>
              </a:rPr>
              <a:t>also can occur in loop conditions of while, for, and do loops and in </a:t>
            </a:r>
            <a:r>
              <a:rPr lang="en-IN" sz="1800" dirty="0" smtClean="0">
                <a:solidFill>
                  <a:schemeClr val="accent6">
                    <a:lumMod val="50000"/>
                  </a:schemeClr>
                </a:solidFill>
              </a:rPr>
              <a:t>?: </a:t>
            </a:r>
            <a:r>
              <a:rPr lang="en-IN" sz="1800" dirty="0">
                <a:solidFill>
                  <a:schemeClr val="accent6">
                    <a:lumMod val="50000"/>
                  </a:schemeClr>
                </a:solidFill>
              </a:rPr>
              <a:t>ternary operations. </a:t>
            </a:r>
            <a:endParaRPr lang="en-IN" sz="1800" dirty="0" smtClean="0">
              <a:solidFill>
                <a:schemeClr val="accent6">
                  <a:lumMod val="50000"/>
                </a:schemeClr>
              </a:solidFill>
            </a:endParaRPr>
          </a:p>
          <a:p>
            <a:pPr algn="just"/>
            <a:endParaRPr lang="en-IN" sz="20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94027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282" y="667691"/>
            <a:ext cx="7675317" cy="605307"/>
          </a:xfrm>
        </p:spPr>
        <p:txBody>
          <a:bodyPr>
            <a:normAutofit fontScale="90000"/>
          </a:bodyPr>
          <a:lstStyle/>
          <a:p>
            <a:pPr algn="ctr"/>
            <a:r>
              <a:rPr lang="en-IN" dirty="0" smtClean="0"/>
              <a:t>Mutations in Jumble</a:t>
            </a:r>
            <a:endParaRPr lang="en-IN" dirty="0"/>
          </a:p>
        </p:txBody>
      </p:sp>
      <p:sp>
        <p:nvSpPr>
          <p:cNvPr id="3" name="Content Placeholder 2"/>
          <p:cNvSpPr>
            <a:spLocks noGrp="1"/>
          </p:cNvSpPr>
          <p:nvPr>
            <p:ph idx="1"/>
          </p:nvPr>
        </p:nvSpPr>
        <p:spPr>
          <a:xfrm>
            <a:off x="1352282" y="2184925"/>
            <a:ext cx="7791718" cy="6192592"/>
          </a:xfrm>
        </p:spPr>
        <p:txBody>
          <a:bodyPr>
            <a:normAutofit/>
          </a:bodyPr>
          <a:lstStyle/>
          <a:p>
            <a:pPr lvl="0"/>
            <a:r>
              <a:rPr lang="en-IN" b="1" dirty="0" smtClean="0">
                <a:solidFill>
                  <a:schemeClr val="accent6">
                    <a:lumMod val="50000"/>
                  </a:schemeClr>
                </a:solidFill>
              </a:rPr>
              <a:t>Conditionals</a:t>
            </a:r>
            <a:endParaRPr lang="en-IN" dirty="0" smtClean="0">
              <a:solidFill>
                <a:schemeClr val="accent6">
                  <a:lumMod val="50000"/>
                </a:schemeClr>
              </a:solidFill>
            </a:endParaRPr>
          </a:p>
          <a:p>
            <a:pPr lvl="1"/>
            <a:r>
              <a:rPr lang="en-IN" sz="1800" dirty="0" smtClean="0">
                <a:solidFill>
                  <a:schemeClr val="accent6">
                    <a:lumMod val="50000"/>
                  </a:schemeClr>
                </a:solidFill>
              </a:rPr>
              <a:t>The </a:t>
            </a:r>
            <a:r>
              <a:rPr lang="en-IN" sz="1800" dirty="0">
                <a:solidFill>
                  <a:schemeClr val="accent6">
                    <a:lumMod val="50000"/>
                  </a:schemeClr>
                </a:solidFill>
              </a:rPr>
              <a:t>modification of a conditional can cause infinite looping. </a:t>
            </a:r>
            <a:endParaRPr lang="en-IN" sz="1800" dirty="0" smtClean="0">
              <a:solidFill>
                <a:schemeClr val="accent6">
                  <a:lumMod val="50000"/>
                </a:schemeClr>
              </a:solidFill>
            </a:endParaRPr>
          </a:p>
          <a:p>
            <a:pPr lvl="1"/>
            <a:r>
              <a:rPr lang="en-IN" sz="1800" dirty="0" smtClean="0">
                <a:solidFill>
                  <a:schemeClr val="accent6">
                    <a:lumMod val="50000"/>
                  </a:schemeClr>
                </a:solidFill>
              </a:rPr>
              <a:t>Jumble </a:t>
            </a:r>
            <a:r>
              <a:rPr lang="en-IN" sz="1800" dirty="0">
                <a:solidFill>
                  <a:schemeClr val="accent6">
                    <a:lumMod val="50000"/>
                  </a:schemeClr>
                </a:solidFill>
              </a:rPr>
              <a:t>detects this situation by </a:t>
            </a:r>
            <a:endParaRPr lang="en-IN" sz="1800" dirty="0" smtClean="0">
              <a:solidFill>
                <a:schemeClr val="accent6">
                  <a:lumMod val="50000"/>
                </a:schemeClr>
              </a:solidFill>
            </a:endParaRPr>
          </a:p>
          <a:p>
            <a:pPr lvl="2"/>
            <a:r>
              <a:rPr lang="en-IN" sz="1800" dirty="0" smtClean="0">
                <a:solidFill>
                  <a:schemeClr val="accent6">
                    <a:lumMod val="50000"/>
                  </a:schemeClr>
                </a:solidFill>
              </a:rPr>
              <a:t>first </a:t>
            </a:r>
            <a:r>
              <a:rPr lang="en-IN" sz="1800" dirty="0">
                <a:solidFill>
                  <a:schemeClr val="accent6">
                    <a:lumMod val="50000"/>
                  </a:schemeClr>
                </a:solidFill>
              </a:rPr>
              <a:t>timing the test on the unmodified code, </a:t>
            </a:r>
            <a:endParaRPr lang="en-IN" sz="1800" dirty="0" smtClean="0">
              <a:solidFill>
                <a:schemeClr val="accent6">
                  <a:lumMod val="50000"/>
                </a:schemeClr>
              </a:solidFill>
            </a:endParaRPr>
          </a:p>
          <a:p>
            <a:pPr lvl="2"/>
            <a:r>
              <a:rPr lang="en-IN" sz="1800" dirty="0" smtClean="0">
                <a:solidFill>
                  <a:schemeClr val="accent6">
                    <a:lumMod val="50000"/>
                  </a:schemeClr>
                </a:solidFill>
              </a:rPr>
              <a:t>then </a:t>
            </a:r>
            <a:r>
              <a:rPr lang="en-IN" sz="1800" dirty="0">
                <a:solidFill>
                  <a:schemeClr val="accent6">
                    <a:lumMod val="50000"/>
                  </a:schemeClr>
                </a:solidFill>
              </a:rPr>
              <a:t>if the mutated code takes more than a certain multiple of this </a:t>
            </a:r>
            <a:r>
              <a:rPr lang="en-IN" sz="1800" dirty="0" smtClean="0">
                <a:solidFill>
                  <a:schemeClr val="accent6">
                    <a:lumMod val="50000"/>
                  </a:schemeClr>
                </a:solidFill>
              </a:rPr>
              <a:t>time</a:t>
            </a:r>
          </a:p>
          <a:p>
            <a:pPr lvl="3"/>
            <a:r>
              <a:rPr lang="en-IN" sz="1800" dirty="0" smtClean="0">
                <a:solidFill>
                  <a:schemeClr val="accent6">
                    <a:lumMod val="50000"/>
                  </a:schemeClr>
                </a:solidFill>
              </a:rPr>
              <a:t>the </a:t>
            </a:r>
            <a:r>
              <a:rPr lang="en-IN" sz="1800" dirty="0">
                <a:solidFill>
                  <a:schemeClr val="accent6">
                    <a:lumMod val="50000"/>
                  </a:schemeClr>
                </a:solidFill>
              </a:rPr>
              <a:t>test is assumed to have caused infinite looping and </a:t>
            </a:r>
            <a:endParaRPr lang="en-IN" sz="1800" dirty="0" smtClean="0">
              <a:solidFill>
                <a:schemeClr val="accent6">
                  <a:lumMod val="50000"/>
                </a:schemeClr>
              </a:solidFill>
            </a:endParaRPr>
          </a:p>
          <a:p>
            <a:pPr lvl="3"/>
            <a:r>
              <a:rPr lang="en-IN" sz="1800" dirty="0" smtClean="0">
                <a:solidFill>
                  <a:schemeClr val="accent6">
                    <a:lumMod val="50000"/>
                  </a:schemeClr>
                </a:solidFill>
              </a:rPr>
              <a:t>the </a:t>
            </a:r>
            <a:r>
              <a:rPr lang="en-IN" sz="1800" dirty="0">
                <a:solidFill>
                  <a:schemeClr val="accent6">
                    <a:lumMod val="50000"/>
                  </a:schemeClr>
                </a:solidFill>
              </a:rPr>
              <a:t>result is deemed to be a pass. </a:t>
            </a:r>
            <a:endParaRPr lang="en-IN" sz="1800" dirty="0" smtClean="0">
              <a:solidFill>
                <a:schemeClr val="accent6">
                  <a:lumMod val="50000"/>
                </a:schemeClr>
              </a:solidFill>
            </a:endParaRPr>
          </a:p>
          <a:p>
            <a:pPr lvl="1"/>
            <a:r>
              <a:rPr lang="en-IN" sz="1800" dirty="0" smtClean="0">
                <a:solidFill>
                  <a:schemeClr val="accent6">
                    <a:lumMod val="50000"/>
                  </a:schemeClr>
                </a:solidFill>
              </a:rPr>
              <a:t>Such </a:t>
            </a:r>
            <a:r>
              <a:rPr lang="en-IN" sz="1800" dirty="0">
                <a:solidFill>
                  <a:schemeClr val="accent6">
                    <a:lumMod val="50000"/>
                  </a:schemeClr>
                </a:solidFill>
              </a:rPr>
              <a:t>results are indicated by a T in the test output.</a:t>
            </a:r>
          </a:p>
          <a:p>
            <a:pPr lvl="1"/>
            <a:r>
              <a:rPr lang="en-IN" sz="1800" dirty="0">
                <a:solidFill>
                  <a:schemeClr val="accent6">
                    <a:lumMod val="50000"/>
                  </a:schemeClr>
                </a:solidFill>
              </a:rPr>
              <a:t>Jumble always mutates conditionals.</a:t>
            </a:r>
          </a:p>
          <a:p>
            <a:endParaRPr lang="en-IN" sz="20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0214029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319" y="641933"/>
            <a:ext cx="7636681" cy="656823"/>
          </a:xfrm>
        </p:spPr>
        <p:txBody>
          <a:bodyPr/>
          <a:lstStyle/>
          <a:p>
            <a:pPr algn="ctr"/>
            <a:r>
              <a:rPr lang="en-IN" dirty="0"/>
              <a:t>Mutations in Jumble</a:t>
            </a:r>
          </a:p>
        </p:txBody>
      </p:sp>
      <p:sp>
        <p:nvSpPr>
          <p:cNvPr id="3" name="Content Placeholder 2"/>
          <p:cNvSpPr>
            <a:spLocks noGrp="1"/>
          </p:cNvSpPr>
          <p:nvPr>
            <p:ph idx="1"/>
          </p:nvPr>
        </p:nvSpPr>
        <p:spPr>
          <a:xfrm>
            <a:off x="1345954" y="1938533"/>
            <a:ext cx="7546529" cy="5241702"/>
          </a:xfrm>
        </p:spPr>
        <p:txBody>
          <a:bodyPr>
            <a:noAutofit/>
          </a:bodyPr>
          <a:lstStyle/>
          <a:p>
            <a:pPr lvl="0" algn="just"/>
            <a:r>
              <a:rPr lang="en-IN" sz="2400" b="1" dirty="0">
                <a:solidFill>
                  <a:schemeClr val="accent6">
                    <a:lumMod val="50000"/>
                  </a:schemeClr>
                </a:solidFill>
              </a:rPr>
              <a:t>Binary Arithmetic </a:t>
            </a:r>
            <a:r>
              <a:rPr lang="en-IN" sz="2400" b="1" dirty="0" smtClean="0">
                <a:solidFill>
                  <a:schemeClr val="accent6">
                    <a:lumMod val="50000"/>
                  </a:schemeClr>
                </a:solidFill>
              </a:rPr>
              <a:t>Operations</a:t>
            </a:r>
            <a:endParaRPr lang="en-IN" sz="2400" dirty="0" smtClean="0">
              <a:solidFill>
                <a:schemeClr val="accent6">
                  <a:lumMod val="50000"/>
                </a:schemeClr>
              </a:solidFill>
            </a:endParaRPr>
          </a:p>
          <a:p>
            <a:pPr lvl="1" algn="just"/>
            <a:r>
              <a:rPr lang="en-IN" sz="2000" dirty="0" smtClean="0">
                <a:solidFill>
                  <a:schemeClr val="accent6">
                    <a:lumMod val="50000"/>
                  </a:schemeClr>
                </a:solidFill>
              </a:rPr>
              <a:t>Jumble </a:t>
            </a:r>
            <a:r>
              <a:rPr lang="en-IN" sz="2000" dirty="0">
                <a:solidFill>
                  <a:schemeClr val="accent6">
                    <a:lumMod val="50000"/>
                  </a:schemeClr>
                </a:solidFill>
              </a:rPr>
              <a:t>can replace binary arithmetic operations for </a:t>
            </a:r>
            <a:endParaRPr lang="en-IN" sz="2000" dirty="0" smtClean="0">
              <a:solidFill>
                <a:schemeClr val="accent6">
                  <a:lumMod val="50000"/>
                </a:schemeClr>
              </a:solidFill>
            </a:endParaRPr>
          </a:p>
          <a:p>
            <a:pPr lvl="1" algn="just"/>
            <a:r>
              <a:rPr lang="en-IN" sz="2000" dirty="0" smtClean="0">
                <a:solidFill>
                  <a:schemeClr val="accent6">
                    <a:lumMod val="50000"/>
                  </a:schemeClr>
                </a:solidFill>
              </a:rPr>
              <a:t>either </a:t>
            </a:r>
            <a:r>
              <a:rPr lang="en-IN" sz="2000" dirty="0">
                <a:solidFill>
                  <a:schemeClr val="accent6">
                    <a:lumMod val="50000"/>
                  </a:schemeClr>
                </a:solidFill>
              </a:rPr>
              <a:t>integer or floating-point arithmetic with another operation</a:t>
            </a:r>
            <a:r>
              <a:rPr lang="en-IN" sz="2000" dirty="0" smtClean="0">
                <a:solidFill>
                  <a:schemeClr val="accent6">
                    <a:lumMod val="50000"/>
                  </a:schemeClr>
                </a:solidFill>
              </a:rPr>
              <a:t>.</a:t>
            </a:r>
          </a:p>
          <a:p>
            <a:pPr lvl="1" algn="just"/>
            <a:r>
              <a:rPr lang="en-IN" sz="2000" dirty="0" smtClean="0">
                <a:solidFill>
                  <a:schemeClr val="accent6">
                    <a:lumMod val="50000"/>
                  </a:schemeClr>
                </a:solidFill>
              </a:rPr>
              <a:t>The </a:t>
            </a:r>
            <a:r>
              <a:rPr lang="en-IN" sz="2000" dirty="0">
                <a:solidFill>
                  <a:schemeClr val="accent6">
                    <a:lumMod val="50000"/>
                  </a:schemeClr>
                </a:solidFill>
              </a:rPr>
              <a:t>replacement operation is selected according to the table below. </a:t>
            </a:r>
            <a:endParaRPr lang="en-IN" sz="2000" dirty="0" smtClean="0">
              <a:solidFill>
                <a:schemeClr val="accent6">
                  <a:lumMod val="50000"/>
                </a:schemeClr>
              </a:solidFill>
            </a:endParaRPr>
          </a:p>
          <a:p>
            <a:pPr lvl="1" algn="just"/>
            <a:r>
              <a:rPr lang="en-IN" sz="2000" dirty="0" smtClean="0">
                <a:solidFill>
                  <a:schemeClr val="accent6">
                    <a:lumMod val="50000"/>
                  </a:schemeClr>
                </a:solidFill>
              </a:rPr>
              <a:t>Fixed </a:t>
            </a:r>
            <a:r>
              <a:rPr lang="en-IN" sz="2000" dirty="0">
                <a:solidFill>
                  <a:schemeClr val="accent6">
                    <a:lumMod val="50000"/>
                  </a:schemeClr>
                </a:solidFill>
              </a:rPr>
              <a:t>replacements rather than random replacements are </a:t>
            </a:r>
            <a:r>
              <a:rPr lang="en-IN" sz="2000" dirty="0" smtClean="0">
                <a:solidFill>
                  <a:schemeClr val="accent6">
                    <a:lumMod val="50000"/>
                  </a:schemeClr>
                </a:solidFill>
              </a:rPr>
              <a:t>used</a:t>
            </a:r>
          </a:p>
          <a:p>
            <a:pPr lvl="2" algn="just"/>
            <a:r>
              <a:rPr lang="en-IN" sz="1800" dirty="0" smtClean="0">
                <a:solidFill>
                  <a:schemeClr val="accent6">
                    <a:lumMod val="50000"/>
                  </a:schemeClr>
                </a:solidFill>
              </a:rPr>
              <a:t>because </a:t>
            </a:r>
            <a:r>
              <a:rPr lang="en-IN" sz="1800" dirty="0">
                <a:solidFill>
                  <a:schemeClr val="accent6">
                    <a:lumMod val="50000"/>
                  </a:schemeClr>
                </a:solidFill>
              </a:rPr>
              <a:t>sometimes different operations will (correctly) produce the same result. </a:t>
            </a:r>
            <a:endParaRPr lang="en-IN" sz="1800" dirty="0" smtClean="0">
              <a:solidFill>
                <a:schemeClr val="accent6">
                  <a:lumMod val="50000"/>
                </a:schemeClr>
              </a:solidFill>
            </a:endParaRPr>
          </a:p>
          <a:p>
            <a:pPr lvl="1" algn="just"/>
            <a:r>
              <a:rPr lang="en-IN" sz="2000" dirty="0" smtClean="0">
                <a:solidFill>
                  <a:schemeClr val="accent6">
                    <a:lumMod val="50000"/>
                  </a:schemeClr>
                </a:solidFill>
              </a:rPr>
              <a:t>Even </a:t>
            </a:r>
            <a:r>
              <a:rPr lang="en-IN" sz="2000" dirty="0">
                <a:solidFill>
                  <a:schemeClr val="accent6">
                    <a:lumMod val="50000"/>
                  </a:schemeClr>
                </a:solidFill>
              </a:rPr>
              <a:t>when using the fixed replacements of the table such a situation can occasionally arise.</a:t>
            </a:r>
          </a:p>
          <a:p>
            <a:pPr algn="just"/>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5787353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168" y="511386"/>
            <a:ext cx="7636680" cy="741051"/>
          </a:xfrm>
        </p:spPr>
        <p:txBody>
          <a:bodyPr/>
          <a:lstStyle/>
          <a:p>
            <a:pPr algn="ctr"/>
            <a:r>
              <a:rPr lang="en-IN" dirty="0"/>
              <a:t>Mutations in Jumble</a:t>
            </a:r>
          </a:p>
        </p:txBody>
      </p:sp>
      <p:sp>
        <p:nvSpPr>
          <p:cNvPr id="3" name="Content Placeholder 2"/>
          <p:cNvSpPr>
            <a:spLocks noGrp="1"/>
          </p:cNvSpPr>
          <p:nvPr>
            <p:ph idx="1"/>
          </p:nvPr>
        </p:nvSpPr>
        <p:spPr>
          <a:xfrm>
            <a:off x="1507321" y="1721223"/>
            <a:ext cx="7636679" cy="691196"/>
          </a:xfrm>
        </p:spPr>
        <p:txBody>
          <a:bodyPr>
            <a:noAutofit/>
          </a:bodyPr>
          <a:lstStyle/>
          <a:p>
            <a:pPr algn="just"/>
            <a:r>
              <a:rPr lang="en-IN" sz="2000" dirty="0">
                <a:solidFill>
                  <a:schemeClr val="accent6">
                    <a:lumMod val="50000"/>
                  </a:schemeClr>
                </a:solidFill>
              </a:rPr>
              <a:t>Jumble always mutates binary arithmetic operations</a:t>
            </a:r>
            <a:r>
              <a:rPr lang="en-IN" sz="2000" dirty="0" smtClean="0">
                <a:solidFill>
                  <a:schemeClr val="accent6">
                    <a:lumMod val="50000"/>
                  </a:schemeClr>
                </a:solidFill>
              </a:rPr>
              <a:t>.</a:t>
            </a:r>
            <a:endParaRPr lang="en-IN" sz="20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99697804"/>
              </p:ext>
            </p:extLst>
          </p:nvPr>
        </p:nvGraphicFramePr>
        <p:xfrm>
          <a:off x="2292994" y="2185688"/>
          <a:ext cx="4632242" cy="4434840"/>
        </p:xfrm>
        <a:graphic>
          <a:graphicData uri="http://schemas.openxmlformats.org/drawingml/2006/table">
            <a:tbl>
              <a:tblPr firstRow="1" bandRow="1">
                <a:tableStyleId>{F5AB1C69-6EDB-4FF4-983F-18BD219EF322}</a:tableStyleId>
              </a:tblPr>
              <a:tblGrid>
                <a:gridCol w="2316121">
                  <a:extLst>
                    <a:ext uri="{9D8B030D-6E8A-4147-A177-3AD203B41FA5}">
                      <a16:colId xmlns:a16="http://schemas.microsoft.com/office/drawing/2014/main" val="20000"/>
                    </a:ext>
                  </a:extLst>
                </a:gridCol>
                <a:gridCol w="2316121">
                  <a:extLst>
                    <a:ext uri="{9D8B030D-6E8A-4147-A177-3AD203B41FA5}">
                      <a16:colId xmlns:a16="http://schemas.microsoft.com/office/drawing/2014/main" val="20001"/>
                    </a:ext>
                  </a:extLst>
                </a:gridCol>
              </a:tblGrid>
              <a:tr h="352115">
                <a:tc>
                  <a:txBody>
                    <a:bodyPr/>
                    <a:lstStyle/>
                    <a:p>
                      <a:pPr algn="ctr">
                        <a:lnSpc>
                          <a:spcPct val="115000"/>
                        </a:lnSpc>
                        <a:spcAft>
                          <a:spcPts val="0"/>
                        </a:spcAft>
                      </a:pPr>
                      <a:r>
                        <a:rPr lang="en-IN" sz="2000" dirty="0">
                          <a:effectLst/>
                        </a:rPr>
                        <a:t>Current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dirty="0">
                          <a:effectLst/>
                        </a:rPr>
                        <a:t>Mutation</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00"/>
                  </a:ext>
                </a:extLst>
              </a:tr>
              <a:tr h="352333">
                <a:tc>
                  <a:txBody>
                    <a:bodyPr/>
                    <a:lstStyle/>
                    <a:p>
                      <a:pPr algn="ctr">
                        <a:lnSpc>
                          <a:spcPct val="115000"/>
                        </a:lnSpc>
                        <a:spcAft>
                          <a:spcPts val="0"/>
                        </a:spcAft>
                      </a:pPr>
                      <a:r>
                        <a:rPr lang="en-IN" sz="2000" dirty="0">
                          <a:effectLst/>
                        </a:rPr>
                        <a: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a:effectLst/>
                        </a:rPr>
                        <a:t>-</a:t>
                      </a:r>
                      <a:endParaRPr lang="en-IN" sz="200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r h="352333">
                <a:tc>
                  <a:txBody>
                    <a:bodyPr/>
                    <a:lstStyle/>
                    <a:p>
                      <a:pPr algn="ctr">
                        <a:lnSpc>
                          <a:spcPct val="115000"/>
                        </a:lnSpc>
                        <a:spcAft>
                          <a:spcPts val="0"/>
                        </a:spcAft>
                      </a:pPr>
                      <a:r>
                        <a:rPr lang="en-IN" sz="2000" dirty="0">
                          <a:effectLst/>
                        </a:rPr>
                        <a: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dirty="0">
                          <a:effectLst/>
                        </a:rPr>
                        <a: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02"/>
                  </a:ext>
                </a:extLst>
              </a:tr>
              <a:tr h="352333">
                <a:tc>
                  <a:txBody>
                    <a:bodyPr/>
                    <a:lstStyle/>
                    <a:p>
                      <a:pPr algn="ctr">
                        <a:lnSpc>
                          <a:spcPct val="115000"/>
                        </a:lnSpc>
                        <a:spcAft>
                          <a:spcPts val="0"/>
                        </a:spcAft>
                      </a:pPr>
                      <a:r>
                        <a:rPr lang="en-IN" sz="2000" dirty="0">
                          <a:effectLst/>
                        </a:rPr>
                        <a: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dirty="0">
                          <a:effectLst/>
                        </a:rPr>
                        <a: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r h="352333">
                <a:tc>
                  <a:txBody>
                    <a:bodyPr/>
                    <a:lstStyle/>
                    <a:p>
                      <a:pPr algn="ctr">
                        <a:lnSpc>
                          <a:spcPct val="115000"/>
                        </a:lnSpc>
                        <a:spcAft>
                          <a:spcPts val="0"/>
                        </a:spcAft>
                      </a:pPr>
                      <a:r>
                        <a:rPr lang="en-IN" sz="2000" dirty="0">
                          <a:effectLst/>
                        </a:rPr>
                        <a: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dirty="0">
                          <a:effectLst/>
                        </a:rPr>
                        <a: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04"/>
                  </a:ext>
                </a:extLst>
              </a:tr>
              <a:tr h="352333">
                <a:tc>
                  <a:txBody>
                    <a:bodyPr/>
                    <a:lstStyle/>
                    <a:p>
                      <a:pPr algn="ctr">
                        <a:lnSpc>
                          <a:spcPct val="115000"/>
                        </a:lnSpc>
                        <a:spcAft>
                          <a:spcPts val="0"/>
                        </a:spcAft>
                      </a:pPr>
                      <a:r>
                        <a:rPr lang="en-IN" sz="2000" dirty="0">
                          <a:effectLst/>
                        </a:rPr>
                        <a: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dirty="0">
                          <a:effectLst/>
                        </a:rPr>
                        <a: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05"/>
                  </a:ext>
                </a:extLst>
              </a:tr>
              <a:tr h="352333">
                <a:tc>
                  <a:txBody>
                    <a:bodyPr/>
                    <a:lstStyle/>
                    <a:p>
                      <a:pPr algn="ctr">
                        <a:lnSpc>
                          <a:spcPct val="115000"/>
                        </a:lnSpc>
                        <a:spcAft>
                          <a:spcPts val="0"/>
                        </a:spcAft>
                      </a:pPr>
                      <a:r>
                        <a:rPr lang="en-IN" sz="2000" dirty="0">
                          <a:effectLst/>
                        </a:rPr>
                        <a:t>&amp;</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dirty="0">
                          <a:effectLst/>
                        </a:rPr>
                        <a: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06"/>
                  </a:ext>
                </a:extLst>
              </a:tr>
              <a:tr h="352333">
                <a:tc>
                  <a:txBody>
                    <a:bodyPr/>
                    <a:lstStyle/>
                    <a:p>
                      <a:pPr algn="ctr">
                        <a:lnSpc>
                          <a:spcPct val="115000"/>
                        </a:lnSpc>
                        <a:spcAft>
                          <a:spcPts val="0"/>
                        </a:spcAft>
                      </a:pPr>
                      <a:r>
                        <a:rPr lang="en-IN" sz="2000">
                          <a:effectLst/>
                        </a:rPr>
                        <a:t>|</a:t>
                      </a:r>
                      <a:endParaRPr lang="en-IN" sz="200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dirty="0">
                          <a:effectLst/>
                        </a:rPr>
                        <a:t>&amp;</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07"/>
                  </a:ext>
                </a:extLst>
              </a:tr>
              <a:tr h="352333">
                <a:tc>
                  <a:txBody>
                    <a:bodyPr/>
                    <a:lstStyle/>
                    <a:p>
                      <a:pPr algn="ctr">
                        <a:lnSpc>
                          <a:spcPct val="115000"/>
                        </a:lnSpc>
                        <a:spcAft>
                          <a:spcPts val="0"/>
                        </a:spcAft>
                      </a:pPr>
                      <a:r>
                        <a:rPr lang="en-IN" sz="2000" dirty="0">
                          <a:effectLst/>
                        </a:rPr>
                        <a:t>^</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dirty="0">
                          <a:effectLst/>
                        </a:rPr>
                        <a:t>&amp;</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08"/>
                  </a:ext>
                </a:extLst>
              </a:tr>
              <a:tr h="352333">
                <a:tc>
                  <a:txBody>
                    <a:bodyPr/>
                    <a:lstStyle/>
                    <a:p>
                      <a:pPr algn="ctr">
                        <a:lnSpc>
                          <a:spcPct val="115000"/>
                        </a:lnSpc>
                        <a:spcAft>
                          <a:spcPts val="0"/>
                        </a:spcAft>
                      </a:pPr>
                      <a:r>
                        <a:rPr lang="en-IN" sz="2000">
                          <a:effectLst/>
                        </a:rPr>
                        <a:t>&lt;&lt; </a:t>
                      </a:r>
                      <a:endParaRPr lang="en-IN" sz="200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dirty="0">
                          <a:effectLst/>
                        </a:rPr>
                        <a:t>&gt;&gt; </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09"/>
                  </a:ext>
                </a:extLst>
              </a:tr>
              <a:tr h="352333">
                <a:tc>
                  <a:txBody>
                    <a:bodyPr/>
                    <a:lstStyle/>
                    <a:p>
                      <a:pPr algn="ctr">
                        <a:lnSpc>
                          <a:spcPct val="115000"/>
                        </a:lnSpc>
                        <a:spcAft>
                          <a:spcPts val="0"/>
                        </a:spcAft>
                      </a:pPr>
                      <a:r>
                        <a:rPr lang="en-IN" sz="2000" dirty="0">
                          <a:effectLst/>
                        </a:rPr>
                        <a:t>&gt;&gt; </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dirty="0">
                          <a:effectLst/>
                        </a:rPr>
                        <a:t>&lt;&lt; </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10"/>
                  </a:ext>
                </a:extLst>
              </a:tr>
              <a:tr h="352333">
                <a:tc>
                  <a:txBody>
                    <a:bodyPr/>
                    <a:lstStyle/>
                    <a:p>
                      <a:pPr algn="ctr">
                        <a:lnSpc>
                          <a:spcPct val="115000"/>
                        </a:lnSpc>
                        <a:spcAft>
                          <a:spcPts val="0"/>
                        </a:spcAft>
                      </a:pPr>
                      <a:r>
                        <a:rPr lang="en-IN" sz="2000" dirty="0">
                          <a:effectLst/>
                        </a:rPr>
                        <a:t>&gt;&gt;&gt; </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tc>
                  <a:txBody>
                    <a:bodyPr/>
                    <a:lstStyle/>
                    <a:p>
                      <a:pPr algn="ctr">
                        <a:lnSpc>
                          <a:spcPct val="115000"/>
                        </a:lnSpc>
                        <a:spcAft>
                          <a:spcPts val="0"/>
                        </a:spcAft>
                      </a:pPr>
                      <a:r>
                        <a:rPr lang="en-IN" sz="2000" dirty="0">
                          <a:effectLst/>
                        </a:rPr>
                        <a:t>&lt;&lt; </a:t>
                      </a:r>
                      <a:endParaRPr lang="en-IN" sz="2000" dirty="0">
                        <a:solidFill>
                          <a:schemeClr val="accent6">
                            <a:lumMod val="50000"/>
                          </a:schemeClr>
                        </a:solidFill>
                        <a:effectLst/>
                        <a:latin typeface="Calibri"/>
                        <a:ea typeface="Calibri"/>
                        <a:cs typeface="Times New Roman" panose="02020603050405020304" pitchFamily="18" charset="0"/>
                      </a:endParaRPr>
                    </a:p>
                  </a:txBody>
                  <a:tcPr marL="9525" marR="9525" marT="9525" marB="952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83199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2924" y="576453"/>
            <a:ext cx="7610923" cy="787783"/>
          </a:xfrm>
        </p:spPr>
        <p:txBody>
          <a:bodyPr>
            <a:normAutofit/>
          </a:bodyPr>
          <a:lstStyle/>
          <a:p>
            <a:pPr algn="ctr"/>
            <a:r>
              <a:rPr lang="en-IN" dirty="0"/>
              <a:t>Mutations in Jumble</a:t>
            </a:r>
          </a:p>
        </p:txBody>
      </p:sp>
      <p:sp>
        <p:nvSpPr>
          <p:cNvPr id="3" name="Content Placeholder 2"/>
          <p:cNvSpPr>
            <a:spLocks noGrp="1"/>
          </p:cNvSpPr>
          <p:nvPr>
            <p:ph idx="1"/>
          </p:nvPr>
        </p:nvSpPr>
        <p:spPr>
          <a:xfrm>
            <a:off x="1533078" y="2028233"/>
            <a:ext cx="7368876" cy="3374265"/>
          </a:xfrm>
        </p:spPr>
        <p:txBody>
          <a:bodyPr>
            <a:normAutofit/>
          </a:bodyPr>
          <a:lstStyle/>
          <a:p>
            <a:pPr lvl="0" algn="just"/>
            <a:r>
              <a:rPr lang="en-IN" sz="2400" b="1" dirty="0">
                <a:solidFill>
                  <a:schemeClr val="accent6">
                    <a:lumMod val="50000"/>
                  </a:schemeClr>
                </a:solidFill>
              </a:rPr>
              <a:t>Increments</a:t>
            </a:r>
            <a:r>
              <a:rPr lang="en-IN" sz="2400" dirty="0">
                <a:solidFill>
                  <a:schemeClr val="accent6">
                    <a:lumMod val="50000"/>
                  </a:schemeClr>
                </a:solidFill>
              </a:rPr>
              <a:t>: </a:t>
            </a:r>
            <a:endParaRPr lang="en-IN" sz="2400" dirty="0" smtClean="0">
              <a:solidFill>
                <a:schemeClr val="accent6">
                  <a:lumMod val="50000"/>
                </a:schemeClr>
              </a:solidFill>
            </a:endParaRPr>
          </a:p>
          <a:p>
            <a:pPr lvl="1" algn="just"/>
            <a:r>
              <a:rPr lang="en-IN" sz="2000" dirty="0" smtClean="0">
                <a:solidFill>
                  <a:schemeClr val="accent6">
                    <a:lumMod val="50000"/>
                  </a:schemeClr>
                </a:solidFill>
              </a:rPr>
              <a:t>Increments</a:t>
            </a:r>
            <a:r>
              <a:rPr lang="en-IN" sz="2000" dirty="0">
                <a:solidFill>
                  <a:schemeClr val="accent6">
                    <a:lumMod val="50000"/>
                  </a:schemeClr>
                </a:solidFill>
              </a:rPr>
              <a:t>, decrements, and the assignment increments and decrements are mutated to their opposite sign. </a:t>
            </a:r>
            <a:endParaRPr lang="en-IN" sz="2000" dirty="0" smtClean="0">
              <a:solidFill>
                <a:schemeClr val="accent6">
                  <a:lumMod val="50000"/>
                </a:schemeClr>
              </a:solidFill>
            </a:endParaRPr>
          </a:p>
          <a:p>
            <a:pPr lvl="1" algn="just"/>
            <a:r>
              <a:rPr lang="en-IN" sz="2000" dirty="0" smtClean="0">
                <a:solidFill>
                  <a:schemeClr val="accent6">
                    <a:lumMod val="50000"/>
                  </a:schemeClr>
                </a:solidFill>
              </a:rPr>
              <a:t>For </a:t>
            </a:r>
            <a:r>
              <a:rPr lang="en-IN" sz="2000" dirty="0">
                <a:solidFill>
                  <a:schemeClr val="accent6">
                    <a:lumMod val="50000"/>
                  </a:schemeClr>
                </a:solidFill>
              </a:rPr>
              <a:t>example, </a:t>
            </a:r>
            <a:r>
              <a:rPr lang="en-IN" sz="2000" dirty="0" err="1">
                <a:solidFill>
                  <a:schemeClr val="accent6">
                    <a:lumMod val="50000"/>
                  </a:schemeClr>
                </a:solidFill>
              </a:rPr>
              <a:t>i</a:t>
            </a:r>
            <a:r>
              <a:rPr lang="en-IN" sz="2000" dirty="0">
                <a:solidFill>
                  <a:schemeClr val="accent6">
                    <a:lumMod val="50000"/>
                  </a:schemeClr>
                </a:solidFill>
              </a:rPr>
              <a:t>++ becomes </a:t>
            </a:r>
            <a:r>
              <a:rPr lang="en-IN" sz="2000" dirty="0" err="1">
                <a:solidFill>
                  <a:schemeClr val="accent6">
                    <a:lumMod val="50000"/>
                  </a:schemeClr>
                </a:solidFill>
              </a:rPr>
              <a:t>i</a:t>
            </a:r>
            <a:r>
              <a:rPr lang="en-IN" sz="2000" dirty="0">
                <a:solidFill>
                  <a:schemeClr val="accent6">
                    <a:lumMod val="50000"/>
                  </a:schemeClr>
                </a:solidFill>
              </a:rPr>
              <a:t>--.</a:t>
            </a:r>
          </a:p>
          <a:p>
            <a:pPr lvl="1" algn="just"/>
            <a:r>
              <a:rPr lang="en-IN" sz="2000" dirty="0">
                <a:solidFill>
                  <a:schemeClr val="accent6">
                    <a:lumMod val="50000"/>
                  </a:schemeClr>
                </a:solidFill>
              </a:rPr>
              <a:t>This mutation is off by default, </a:t>
            </a:r>
            <a:endParaRPr lang="en-IN" sz="2000" dirty="0" smtClean="0">
              <a:solidFill>
                <a:schemeClr val="accent6">
                  <a:lumMod val="50000"/>
                </a:schemeClr>
              </a:solidFill>
            </a:endParaRPr>
          </a:p>
          <a:p>
            <a:pPr lvl="2" algn="just"/>
            <a:r>
              <a:rPr lang="en-IN" sz="1800" dirty="0" smtClean="0">
                <a:solidFill>
                  <a:schemeClr val="accent6">
                    <a:lumMod val="50000"/>
                  </a:schemeClr>
                </a:solidFill>
              </a:rPr>
              <a:t>but </a:t>
            </a:r>
            <a:r>
              <a:rPr lang="en-IN" sz="1800" dirty="0">
                <a:solidFill>
                  <a:schemeClr val="accent6">
                    <a:lumMod val="50000"/>
                  </a:schemeClr>
                </a:solidFill>
              </a:rPr>
              <a:t>can be turned on using the "-</a:t>
            </a:r>
            <a:r>
              <a:rPr lang="en-IN" sz="1800" dirty="0" err="1">
                <a:solidFill>
                  <a:schemeClr val="accent6">
                    <a:lumMod val="50000"/>
                  </a:schemeClr>
                </a:solidFill>
              </a:rPr>
              <a:t>i</a:t>
            </a:r>
            <a:r>
              <a:rPr lang="en-IN" sz="1800" dirty="0">
                <a:solidFill>
                  <a:schemeClr val="accent6">
                    <a:lumMod val="50000"/>
                  </a:schemeClr>
                </a:solidFill>
              </a:rPr>
              <a:t>" or "--increments" command-line flags.</a:t>
            </a:r>
          </a:p>
          <a:p>
            <a:pPr algn="just"/>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043360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046" y="576453"/>
            <a:ext cx="7713954" cy="787783"/>
          </a:xfrm>
        </p:spPr>
        <p:txBody>
          <a:bodyPr/>
          <a:lstStyle/>
          <a:p>
            <a:pPr algn="ctr"/>
            <a:r>
              <a:rPr lang="en-IN" dirty="0" smtClean="0"/>
              <a:t>Plan of the Talk</a:t>
            </a:r>
            <a:endParaRPr lang="en-IN" dirty="0"/>
          </a:p>
        </p:txBody>
      </p:sp>
      <p:sp>
        <p:nvSpPr>
          <p:cNvPr id="3" name="Content Placeholder 2"/>
          <p:cNvSpPr>
            <a:spLocks noGrp="1"/>
          </p:cNvSpPr>
          <p:nvPr>
            <p:ph idx="1"/>
          </p:nvPr>
        </p:nvSpPr>
        <p:spPr>
          <a:xfrm>
            <a:off x="1430046" y="1828799"/>
            <a:ext cx="7572286" cy="4765183"/>
          </a:xfrm>
        </p:spPr>
        <p:txBody>
          <a:bodyPr>
            <a:normAutofit/>
          </a:bodyPr>
          <a:lstStyle/>
          <a:p>
            <a:r>
              <a:rPr lang="en-IN" sz="2800" dirty="0" smtClean="0">
                <a:solidFill>
                  <a:schemeClr val="accent6">
                    <a:lumMod val="50000"/>
                  </a:schemeClr>
                </a:solidFill>
              </a:rPr>
              <a:t>Introduction</a:t>
            </a:r>
          </a:p>
          <a:p>
            <a:r>
              <a:rPr lang="en-IN" sz="2800" dirty="0" smtClean="0">
                <a:solidFill>
                  <a:schemeClr val="accent6">
                    <a:lumMod val="50000"/>
                  </a:schemeClr>
                </a:solidFill>
              </a:rPr>
              <a:t>History</a:t>
            </a:r>
          </a:p>
          <a:p>
            <a:r>
              <a:rPr lang="en-IN" sz="2800" dirty="0">
                <a:solidFill>
                  <a:schemeClr val="accent6">
                    <a:lumMod val="50000"/>
                  </a:schemeClr>
                </a:solidFill>
              </a:rPr>
              <a:t>Example of Jumble </a:t>
            </a:r>
            <a:r>
              <a:rPr lang="en-IN" sz="2800" dirty="0" smtClean="0">
                <a:solidFill>
                  <a:schemeClr val="accent6">
                    <a:lumMod val="50000"/>
                  </a:schemeClr>
                </a:solidFill>
              </a:rPr>
              <a:t>Output</a:t>
            </a:r>
          </a:p>
          <a:p>
            <a:r>
              <a:rPr lang="en-IN" sz="2800" dirty="0">
                <a:solidFill>
                  <a:schemeClr val="accent6">
                    <a:lumMod val="50000"/>
                  </a:schemeClr>
                </a:solidFill>
              </a:rPr>
              <a:t>Mutations in </a:t>
            </a:r>
            <a:r>
              <a:rPr lang="en-IN" sz="2800" dirty="0" smtClean="0">
                <a:solidFill>
                  <a:schemeClr val="accent6">
                    <a:lumMod val="50000"/>
                  </a:schemeClr>
                </a:solidFill>
              </a:rPr>
              <a:t>Jumble</a:t>
            </a:r>
          </a:p>
          <a:p>
            <a:r>
              <a:rPr lang="en-IN" sz="2800" dirty="0">
                <a:solidFill>
                  <a:schemeClr val="accent6">
                    <a:lumMod val="50000"/>
                  </a:schemeClr>
                </a:solidFill>
              </a:rPr>
              <a:t>Installation of </a:t>
            </a:r>
            <a:r>
              <a:rPr lang="en-IN" sz="2800" dirty="0" smtClean="0">
                <a:solidFill>
                  <a:schemeClr val="accent6">
                    <a:lumMod val="50000"/>
                  </a:schemeClr>
                </a:solidFill>
              </a:rPr>
              <a:t>Jumble</a:t>
            </a:r>
          </a:p>
          <a:p>
            <a:r>
              <a:rPr lang="en-IN" sz="2800" dirty="0">
                <a:solidFill>
                  <a:schemeClr val="accent6">
                    <a:lumMod val="50000"/>
                  </a:schemeClr>
                </a:solidFill>
              </a:rPr>
              <a:t>Running </a:t>
            </a:r>
            <a:r>
              <a:rPr lang="en-IN" sz="2800" dirty="0" smtClean="0">
                <a:solidFill>
                  <a:schemeClr val="accent6">
                    <a:lumMod val="50000"/>
                  </a:schemeClr>
                </a:solidFill>
              </a:rPr>
              <a:t>Jumble</a:t>
            </a:r>
          </a:p>
          <a:p>
            <a:r>
              <a:rPr lang="en-IN" sz="2800" dirty="0">
                <a:solidFill>
                  <a:schemeClr val="accent6">
                    <a:lumMod val="50000"/>
                  </a:schemeClr>
                </a:solidFill>
              </a:rPr>
              <a:t>Common types of errors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48883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804" y="576453"/>
            <a:ext cx="7688196" cy="787783"/>
          </a:xfrm>
        </p:spPr>
        <p:txBody>
          <a:bodyPr>
            <a:normAutofit/>
          </a:bodyPr>
          <a:lstStyle/>
          <a:p>
            <a:pPr algn="ctr"/>
            <a:r>
              <a:rPr lang="en-IN" dirty="0"/>
              <a:t>Mutations in Jumble</a:t>
            </a:r>
          </a:p>
        </p:txBody>
      </p:sp>
      <p:sp>
        <p:nvSpPr>
          <p:cNvPr id="3" name="Content Placeholder 2"/>
          <p:cNvSpPr>
            <a:spLocks noGrp="1"/>
          </p:cNvSpPr>
          <p:nvPr>
            <p:ph idx="1"/>
          </p:nvPr>
        </p:nvSpPr>
        <p:spPr>
          <a:xfrm>
            <a:off x="1321334" y="2137134"/>
            <a:ext cx="7688196" cy="6117465"/>
          </a:xfrm>
        </p:spPr>
        <p:txBody>
          <a:bodyPr>
            <a:noAutofit/>
          </a:bodyPr>
          <a:lstStyle/>
          <a:p>
            <a:pPr lvl="0" algn="just"/>
            <a:r>
              <a:rPr lang="en-IN" sz="2400" b="1" dirty="0">
                <a:solidFill>
                  <a:schemeClr val="accent6">
                    <a:lumMod val="50000"/>
                  </a:schemeClr>
                </a:solidFill>
              </a:rPr>
              <a:t>Inline </a:t>
            </a:r>
            <a:r>
              <a:rPr lang="en-IN" sz="2400" b="1" dirty="0" smtClean="0">
                <a:solidFill>
                  <a:schemeClr val="accent6">
                    <a:lumMod val="50000"/>
                  </a:schemeClr>
                </a:solidFill>
              </a:rPr>
              <a:t>Constants</a:t>
            </a:r>
            <a:endParaRPr lang="en-IN" sz="2400" dirty="0" smtClean="0">
              <a:solidFill>
                <a:schemeClr val="accent6">
                  <a:lumMod val="50000"/>
                </a:schemeClr>
              </a:solidFill>
            </a:endParaRPr>
          </a:p>
          <a:p>
            <a:pPr lvl="1" algn="just"/>
            <a:r>
              <a:rPr lang="en-IN" sz="2000" dirty="0" smtClean="0">
                <a:solidFill>
                  <a:schemeClr val="accent6">
                    <a:lumMod val="50000"/>
                  </a:schemeClr>
                </a:solidFill>
              </a:rPr>
              <a:t>Jumble </a:t>
            </a:r>
            <a:r>
              <a:rPr lang="en-IN" sz="2000" dirty="0">
                <a:solidFill>
                  <a:schemeClr val="accent6">
                    <a:lumMod val="50000"/>
                  </a:schemeClr>
                </a:solidFill>
              </a:rPr>
              <a:t>can change the value of literal constants used in </a:t>
            </a:r>
            <a:r>
              <a:rPr lang="en-IN" sz="2000" b="1" dirty="0" err="1">
                <a:solidFill>
                  <a:schemeClr val="accent6">
                    <a:lumMod val="50000"/>
                  </a:schemeClr>
                </a:solidFill>
              </a:rPr>
              <a:t>const</a:t>
            </a:r>
            <a:r>
              <a:rPr lang="en-IN" sz="2000" dirty="0">
                <a:solidFill>
                  <a:schemeClr val="accent6">
                    <a:lumMod val="50000"/>
                  </a:schemeClr>
                </a:solidFill>
              </a:rPr>
              <a:t> instructions and various </a:t>
            </a:r>
            <a:r>
              <a:rPr lang="en-IN" sz="2000" b="1" dirty="0">
                <a:solidFill>
                  <a:schemeClr val="accent6">
                    <a:lumMod val="50000"/>
                  </a:schemeClr>
                </a:solidFill>
              </a:rPr>
              <a:t>push</a:t>
            </a:r>
            <a:r>
              <a:rPr lang="en-IN" sz="2000" dirty="0">
                <a:solidFill>
                  <a:schemeClr val="accent6">
                    <a:lumMod val="50000"/>
                  </a:schemeClr>
                </a:solidFill>
              </a:rPr>
              <a:t> instructions. </a:t>
            </a:r>
            <a:endParaRPr lang="en-IN" sz="2000" dirty="0" smtClean="0">
              <a:solidFill>
                <a:schemeClr val="accent6">
                  <a:lumMod val="50000"/>
                </a:schemeClr>
              </a:solidFill>
            </a:endParaRPr>
          </a:p>
          <a:p>
            <a:pPr lvl="1" algn="just"/>
            <a:r>
              <a:rPr lang="en-IN" sz="2000" dirty="0" smtClean="0">
                <a:solidFill>
                  <a:schemeClr val="accent6">
                    <a:lumMod val="50000"/>
                  </a:schemeClr>
                </a:solidFill>
              </a:rPr>
              <a:t>Because </a:t>
            </a:r>
            <a:r>
              <a:rPr lang="en-IN" sz="2000" dirty="0">
                <a:solidFill>
                  <a:schemeClr val="accent6">
                    <a:lumMod val="50000"/>
                  </a:schemeClr>
                </a:solidFill>
              </a:rPr>
              <a:t>Jumble cannot tell from the class file whether such constants are </a:t>
            </a:r>
            <a:r>
              <a:rPr lang="en-IN" sz="2000" dirty="0" err="1">
                <a:solidFill>
                  <a:schemeClr val="accent6">
                    <a:lumMod val="50000"/>
                  </a:schemeClr>
                </a:solidFill>
              </a:rPr>
              <a:t>ints</a:t>
            </a:r>
            <a:r>
              <a:rPr lang="en-IN" sz="2000" dirty="0">
                <a:solidFill>
                  <a:schemeClr val="accent6">
                    <a:lumMod val="50000"/>
                  </a:schemeClr>
                </a:solidFill>
              </a:rPr>
              <a:t>, shorts, characters, bytes, or </a:t>
            </a:r>
            <a:r>
              <a:rPr lang="en-IN" sz="2000" dirty="0" err="1">
                <a:solidFill>
                  <a:schemeClr val="accent6">
                    <a:lumMod val="50000"/>
                  </a:schemeClr>
                </a:solidFill>
              </a:rPr>
              <a:t>booleans</a:t>
            </a:r>
            <a:r>
              <a:rPr lang="en-IN" sz="2000" dirty="0">
                <a:solidFill>
                  <a:schemeClr val="accent6">
                    <a:lumMod val="50000"/>
                  </a:schemeClr>
                </a:solidFill>
              </a:rPr>
              <a:t>, </a:t>
            </a:r>
            <a:endParaRPr lang="en-IN" sz="2000" dirty="0" smtClean="0">
              <a:solidFill>
                <a:schemeClr val="accent6">
                  <a:lumMod val="50000"/>
                </a:schemeClr>
              </a:solidFill>
            </a:endParaRPr>
          </a:p>
          <a:p>
            <a:pPr lvl="2" algn="just"/>
            <a:r>
              <a:rPr lang="en-IN" sz="1800" dirty="0" smtClean="0">
                <a:solidFill>
                  <a:schemeClr val="accent6">
                    <a:lumMod val="50000"/>
                  </a:schemeClr>
                </a:solidFill>
              </a:rPr>
              <a:t>some </a:t>
            </a:r>
            <a:r>
              <a:rPr lang="en-IN" sz="1800" dirty="0">
                <a:solidFill>
                  <a:schemeClr val="accent6">
                    <a:lumMod val="50000"/>
                  </a:schemeClr>
                </a:solidFill>
              </a:rPr>
              <a:t>confusion can occur when interpreting the output of these mutations. </a:t>
            </a:r>
            <a:endParaRPr lang="en-IN" sz="1800" dirty="0" smtClean="0">
              <a:solidFill>
                <a:schemeClr val="accent6">
                  <a:lumMod val="50000"/>
                </a:schemeClr>
              </a:solidFill>
            </a:endParaRPr>
          </a:p>
          <a:p>
            <a:pPr algn="just"/>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39153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545" y="576453"/>
            <a:ext cx="7688196" cy="787783"/>
          </a:xfrm>
        </p:spPr>
        <p:txBody>
          <a:bodyPr>
            <a:normAutofit/>
          </a:bodyPr>
          <a:lstStyle/>
          <a:p>
            <a:pPr algn="ctr"/>
            <a:r>
              <a:rPr lang="en-IN" dirty="0"/>
              <a:t>Mutations in Jumble</a:t>
            </a:r>
          </a:p>
        </p:txBody>
      </p:sp>
      <p:sp>
        <p:nvSpPr>
          <p:cNvPr id="3" name="Content Placeholder 2"/>
          <p:cNvSpPr>
            <a:spLocks noGrp="1"/>
          </p:cNvSpPr>
          <p:nvPr>
            <p:ph idx="1"/>
          </p:nvPr>
        </p:nvSpPr>
        <p:spPr>
          <a:xfrm>
            <a:off x="1267545" y="2164028"/>
            <a:ext cx="7688196" cy="6117465"/>
          </a:xfrm>
        </p:spPr>
        <p:txBody>
          <a:bodyPr>
            <a:noAutofit/>
          </a:bodyPr>
          <a:lstStyle/>
          <a:p>
            <a:pPr lvl="0" algn="just"/>
            <a:r>
              <a:rPr lang="en-IN" sz="2400" b="1" dirty="0">
                <a:solidFill>
                  <a:schemeClr val="accent6">
                    <a:lumMod val="50000"/>
                  </a:schemeClr>
                </a:solidFill>
              </a:rPr>
              <a:t>Inline </a:t>
            </a:r>
            <a:r>
              <a:rPr lang="en-IN" sz="2400" b="1" dirty="0" smtClean="0">
                <a:solidFill>
                  <a:schemeClr val="accent6">
                    <a:lumMod val="50000"/>
                  </a:schemeClr>
                </a:solidFill>
              </a:rPr>
              <a:t>Constants</a:t>
            </a:r>
            <a:endParaRPr lang="en-IN" sz="2400" dirty="0" smtClean="0">
              <a:solidFill>
                <a:schemeClr val="accent6">
                  <a:lumMod val="50000"/>
                </a:schemeClr>
              </a:solidFill>
            </a:endParaRPr>
          </a:p>
          <a:p>
            <a:pPr lvl="1" algn="just"/>
            <a:r>
              <a:rPr lang="en-IN" sz="2000" dirty="0" smtClean="0">
                <a:solidFill>
                  <a:schemeClr val="accent6">
                    <a:lumMod val="50000"/>
                  </a:schemeClr>
                </a:solidFill>
              </a:rPr>
              <a:t>If </a:t>
            </a:r>
            <a:r>
              <a:rPr lang="en-IN" sz="2000" dirty="0">
                <a:solidFill>
                  <a:schemeClr val="accent6">
                    <a:lumMod val="50000"/>
                  </a:schemeClr>
                </a:solidFill>
              </a:rPr>
              <a:t>the mutated value happens to corresponding to a printable ASCII character then </a:t>
            </a:r>
            <a:endParaRPr lang="en-IN" sz="2000" dirty="0" smtClean="0">
              <a:solidFill>
                <a:schemeClr val="accent6">
                  <a:lumMod val="50000"/>
                </a:schemeClr>
              </a:solidFill>
            </a:endParaRPr>
          </a:p>
          <a:p>
            <a:pPr lvl="2" algn="just"/>
            <a:r>
              <a:rPr lang="en-IN" sz="1800" dirty="0" smtClean="0">
                <a:solidFill>
                  <a:schemeClr val="accent6">
                    <a:lumMod val="50000"/>
                  </a:schemeClr>
                </a:solidFill>
              </a:rPr>
              <a:t>this </a:t>
            </a:r>
            <a:r>
              <a:rPr lang="en-IN" sz="1800" dirty="0">
                <a:solidFill>
                  <a:schemeClr val="accent6">
                    <a:lumMod val="50000"/>
                  </a:schemeClr>
                </a:solidFill>
              </a:rPr>
              <a:t>value appears in parenthesis after the numerical value. </a:t>
            </a:r>
            <a:endParaRPr lang="en-IN" sz="1800" dirty="0" smtClean="0">
              <a:solidFill>
                <a:schemeClr val="accent6">
                  <a:lumMod val="50000"/>
                </a:schemeClr>
              </a:solidFill>
            </a:endParaRPr>
          </a:p>
          <a:p>
            <a:pPr lvl="1" algn="just"/>
            <a:r>
              <a:rPr lang="en-IN" sz="2000" dirty="0" smtClean="0">
                <a:solidFill>
                  <a:schemeClr val="accent6">
                    <a:lumMod val="50000"/>
                  </a:schemeClr>
                </a:solidFill>
              </a:rPr>
              <a:t>A </a:t>
            </a:r>
            <a:r>
              <a:rPr lang="en-IN" sz="2000" dirty="0">
                <a:solidFill>
                  <a:schemeClr val="accent6">
                    <a:lumMod val="50000"/>
                  </a:schemeClr>
                </a:solidFill>
              </a:rPr>
              <a:t>value of 0 might also be a </a:t>
            </a:r>
            <a:r>
              <a:rPr lang="en-IN" sz="2000" dirty="0" err="1">
                <a:solidFill>
                  <a:schemeClr val="accent6">
                    <a:lumMod val="50000"/>
                  </a:schemeClr>
                </a:solidFill>
              </a:rPr>
              <a:t>boolean</a:t>
            </a:r>
            <a:r>
              <a:rPr lang="en-IN" sz="2000" dirty="0">
                <a:solidFill>
                  <a:schemeClr val="accent6">
                    <a:lumMod val="50000"/>
                  </a:schemeClr>
                </a:solidFill>
              </a:rPr>
              <a:t> false and a value of 1 a </a:t>
            </a:r>
            <a:r>
              <a:rPr lang="en-IN" sz="2000" dirty="0" err="1">
                <a:solidFill>
                  <a:schemeClr val="accent6">
                    <a:lumMod val="50000"/>
                  </a:schemeClr>
                </a:solidFill>
              </a:rPr>
              <a:t>boolean</a:t>
            </a:r>
            <a:r>
              <a:rPr lang="en-IN" sz="2000" dirty="0">
                <a:solidFill>
                  <a:schemeClr val="accent6">
                    <a:lumMod val="50000"/>
                  </a:schemeClr>
                </a:solidFill>
              </a:rPr>
              <a:t> true.</a:t>
            </a:r>
          </a:p>
          <a:p>
            <a:pPr lvl="1" algn="just"/>
            <a:r>
              <a:rPr lang="en-IN" sz="2000" dirty="0">
                <a:solidFill>
                  <a:schemeClr val="accent6">
                    <a:lumMod val="50000"/>
                  </a:schemeClr>
                </a:solidFill>
              </a:rPr>
              <a:t>The mutation of inline constants is off by default, </a:t>
            </a:r>
            <a:endParaRPr lang="en-IN" sz="2000" dirty="0" smtClean="0">
              <a:solidFill>
                <a:schemeClr val="accent6">
                  <a:lumMod val="50000"/>
                </a:schemeClr>
              </a:solidFill>
            </a:endParaRPr>
          </a:p>
          <a:p>
            <a:pPr lvl="2" algn="just"/>
            <a:r>
              <a:rPr lang="en-IN" sz="1800" dirty="0" smtClean="0">
                <a:solidFill>
                  <a:schemeClr val="accent6">
                    <a:lumMod val="50000"/>
                  </a:schemeClr>
                </a:solidFill>
              </a:rPr>
              <a:t>but </a:t>
            </a:r>
            <a:r>
              <a:rPr lang="en-IN" sz="1800" dirty="0">
                <a:solidFill>
                  <a:schemeClr val="accent6">
                    <a:lumMod val="50000"/>
                  </a:schemeClr>
                </a:solidFill>
              </a:rPr>
              <a:t>can be turned on using the "-k" or "--inline-</a:t>
            </a:r>
            <a:r>
              <a:rPr lang="en-IN" sz="1800" dirty="0" err="1">
                <a:solidFill>
                  <a:schemeClr val="accent6">
                    <a:lumMod val="50000"/>
                  </a:schemeClr>
                </a:solidFill>
              </a:rPr>
              <a:t>consts</a:t>
            </a:r>
            <a:r>
              <a:rPr lang="en-IN" sz="1800" dirty="0">
                <a:solidFill>
                  <a:schemeClr val="accent6">
                    <a:lumMod val="50000"/>
                  </a:schemeClr>
                </a:solidFill>
              </a:rPr>
              <a:t>" command-line flags.</a:t>
            </a:r>
          </a:p>
          <a:p>
            <a:pPr algn="just"/>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014595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2923" y="622615"/>
            <a:ext cx="7559407" cy="695459"/>
          </a:xfrm>
        </p:spPr>
        <p:txBody>
          <a:bodyPr/>
          <a:lstStyle/>
          <a:p>
            <a:pPr algn="ctr"/>
            <a:r>
              <a:rPr lang="en-IN" dirty="0"/>
              <a:t>Mutations in Jumble</a:t>
            </a:r>
          </a:p>
        </p:txBody>
      </p:sp>
      <p:sp>
        <p:nvSpPr>
          <p:cNvPr id="3" name="Content Placeholder 2"/>
          <p:cNvSpPr>
            <a:spLocks noGrp="1"/>
          </p:cNvSpPr>
          <p:nvPr>
            <p:ph idx="1"/>
          </p:nvPr>
        </p:nvSpPr>
        <p:spPr>
          <a:xfrm>
            <a:off x="1442923" y="2134293"/>
            <a:ext cx="7559407" cy="6162541"/>
          </a:xfrm>
        </p:spPr>
        <p:txBody>
          <a:bodyPr>
            <a:normAutofit/>
          </a:bodyPr>
          <a:lstStyle/>
          <a:p>
            <a:pPr lvl="0" algn="just"/>
            <a:r>
              <a:rPr lang="en-IN" sz="2400" b="1" dirty="0">
                <a:solidFill>
                  <a:schemeClr val="accent6">
                    <a:lumMod val="50000"/>
                  </a:schemeClr>
                </a:solidFill>
              </a:rPr>
              <a:t>Class Pool </a:t>
            </a:r>
            <a:r>
              <a:rPr lang="en-IN" sz="2400" b="1" dirty="0" smtClean="0">
                <a:solidFill>
                  <a:schemeClr val="accent6">
                    <a:lumMod val="50000"/>
                  </a:schemeClr>
                </a:solidFill>
              </a:rPr>
              <a:t>Constants</a:t>
            </a:r>
            <a:endParaRPr lang="en-IN" sz="2400" dirty="0" smtClean="0">
              <a:solidFill>
                <a:schemeClr val="accent6">
                  <a:lumMod val="50000"/>
                </a:schemeClr>
              </a:solidFill>
            </a:endParaRPr>
          </a:p>
          <a:p>
            <a:pPr lvl="1" algn="just"/>
            <a:r>
              <a:rPr lang="en-IN" sz="2000" dirty="0" smtClean="0">
                <a:solidFill>
                  <a:schemeClr val="accent6">
                    <a:lumMod val="50000"/>
                  </a:schemeClr>
                </a:solidFill>
              </a:rPr>
              <a:t>Jumble </a:t>
            </a:r>
            <a:r>
              <a:rPr lang="en-IN" sz="2000" dirty="0">
                <a:solidFill>
                  <a:schemeClr val="accent6">
                    <a:lumMod val="50000"/>
                  </a:schemeClr>
                </a:solidFill>
              </a:rPr>
              <a:t>can change the value of literal constants and strings that appear in the "class pool" of a class. </a:t>
            </a:r>
            <a:endParaRPr lang="en-IN" sz="2000" dirty="0" smtClean="0">
              <a:solidFill>
                <a:schemeClr val="accent6">
                  <a:lumMod val="50000"/>
                </a:schemeClr>
              </a:solidFill>
            </a:endParaRPr>
          </a:p>
          <a:p>
            <a:pPr lvl="1" algn="just"/>
            <a:r>
              <a:rPr lang="en-IN" sz="2000" dirty="0" smtClean="0">
                <a:solidFill>
                  <a:schemeClr val="accent6">
                    <a:lumMod val="50000"/>
                  </a:schemeClr>
                </a:solidFill>
              </a:rPr>
              <a:t>Primitive </a:t>
            </a:r>
            <a:r>
              <a:rPr lang="en-IN" sz="2000" dirty="0">
                <a:solidFill>
                  <a:schemeClr val="accent6">
                    <a:lumMod val="50000"/>
                  </a:schemeClr>
                </a:solidFill>
              </a:rPr>
              <a:t>literals (</a:t>
            </a:r>
            <a:r>
              <a:rPr lang="en-IN" sz="2000" dirty="0" err="1">
                <a:solidFill>
                  <a:schemeClr val="accent6">
                    <a:lumMod val="50000"/>
                  </a:schemeClr>
                </a:solidFill>
              </a:rPr>
              <a:t>ints</a:t>
            </a:r>
            <a:r>
              <a:rPr lang="en-IN" sz="2000" dirty="0">
                <a:solidFill>
                  <a:schemeClr val="accent6">
                    <a:lumMod val="50000"/>
                  </a:schemeClr>
                </a:solidFill>
              </a:rPr>
              <a:t>, doubles etc.) are mutated in a similar way to inline constants, and </a:t>
            </a:r>
            <a:endParaRPr lang="en-IN" sz="2000" dirty="0" smtClean="0">
              <a:solidFill>
                <a:schemeClr val="accent6">
                  <a:lumMod val="50000"/>
                </a:schemeClr>
              </a:solidFill>
            </a:endParaRPr>
          </a:p>
          <a:p>
            <a:pPr lvl="2" algn="just"/>
            <a:r>
              <a:rPr lang="en-IN" sz="1800" dirty="0" smtClean="0">
                <a:solidFill>
                  <a:schemeClr val="accent6">
                    <a:lumMod val="50000"/>
                  </a:schemeClr>
                </a:solidFill>
              </a:rPr>
              <a:t>string </a:t>
            </a:r>
            <a:r>
              <a:rPr lang="en-IN" sz="1800" dirty="0">
                <a:solidFill>
                  <a:schemeClr val="accent6">
                    <a:lumMod val="50000"/>
                  </a:schemeClr>
                </a:solidFill>
              </a:rPr>
              <a:t>literals are replaced by the string "__jumble__" or "___jumble___".</a:t>
            </a:r>
          </a:p>
          <a:p>
            <a:pPr lvl="1" algn="just"/>
            <a:r>
              <a:rPr lang="en-IN" sz="2000" dirty="0">
                <a:solidFill>
                  <a:schemeClr val="accent6">
                    <a:lumMod val="50000"/>
                  </a:schemeClr>
                </a:solidFill>
              </a:rPr>
              <a:t>The mutation of constant pool entries is off by default, </a:t>
            </a:r>
            <a:endParaRPr lang="en-IN" sz="2000" dirty="0" smtClean="0">
              <a:solidFill>
                <a:schemeClr val="accent6">
                  <a:lumMod val="50000"/>
                </a:schemeClr>
              </a:solidFill>
            </a:endParaRPr>
          </a:p>
          <a:p>
            <a:pPr lvl="2" algn="just"/>
            <a:r>
              <a:rPr lang="en-IN" sz="1800" dirty="0" smtClean="0">
                <a:solidFill>
                  <a:schemeClr val="accent6">
                    <a:lumMod val="50000"/>
                  </a:schemeClr>
                </a:solidFill>
              </a:rPr>
              <a:t>but </a:t>
            </a:r>
            <a:r>
              <a:rPr lang="en-IN" sz="1800" dirty="0">
                <a:solidFill>
                  <a:schemeClr val="accent6">
                    <a:lumMod val="50000"/>
                  </a:schemeClr>
                </a:solidFill>
              </a:rPr>
              <a:t>can be turned on using the "-w" or "--</a:t>
            </a:r>
            <a:r>
              <a:rPr lang="en-IN" sz="1800" dirty="0" err="1">
                <a:solidFill>
                  <a:schemeClr val="accent6">
                    <a:lumMod val="50000"/>
                  </a:schemeClr>
                </a:solidFill>
              </a:rPr>
              <a:t>cpool</a:t>
            </a:r>
            <a:r>
              <a:rPr lang="en-IN" sz="1800" dirty="0">
                <a:solidFill>
                  <a:schemeClr val="accent6">
                    <a:lumMod val="50000"/>
                  </a:schemeClr>
                </a:solidFill>
              </a:rPr>
              <a:t>" command-line flags.</a:t>
            </a:r>
          </a:p>
          <a:p>
            <a:pPr algn="just"/>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7352350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075" y="755295"/>
            <a:ext cx="7610923" cy="787783"/>
          </a:xfrm>
        </p:spPr>
        <p:txBody>
          <a:bodyPr>
            <a:normAutofit/>
          </a:bodyPr>
          <a:lstStyle/>
          <a:p>
            <a:pPr algn="ctr"/>
            <a:r>
              <a:rPr lang="en-IN" dirty="0"/>
              <a:t>Mutations in Jumble</a:t>
            </a:r>
          </a:p>
        </p:txBody>
      </p:sp>
      <p:sp>
        <p:nvSpPr>
          <p:cNvPr id="3" name="Content Placeholder 2"/>
          <p:cNvSpPr>
            <a:spLocks noGrp="1"/>
          </p:cNvSpPr>
          <p:nvPr>
            <p:ph idx="1"/>
          </p:nvPr>
        </p:nvSpPr>
        <p:spPr>
          <a:xfrm>
            <a:off x="1533076" y="2318260"/>
            <a:ext cx="7610923" cy="6166834"/>
          </a:xfrm>
        </p:spPr>
        <p:txBody>
          <a:bodyPr>
            <a:normAutofit/>
          </a:bodyPr>
          <a:lstStyle/>
          <a:p>
            <a:pPr lvl="0"/>
            <a:r>
              <a:rPr lang="en-IN" sz="2000" b="1" dirty="0">
                <a:solidFill>
                  <a:schemeClr val="accent6">
                    <a:lumMod val="50000"/>
                  </a:schemeClr>
                </a:solidFill>
              </a:rPr>
              <a:t>Return Values</a:t>
            </a:r>
            <a:endParaRPr lang="en-IN" sz="2000" dirty="0">
              <a:solidFill>
                <a:schemeClr val="accent6">
                  <a:lumMod val="50000"/>
                </a:schemeClr>
              </a:solidFill>
            </a:endParaRPr>
          </a:p>
          <a:p>
            <a:pPr lvl="1" algn="just"/>
            <a:r>
              <a:rPr lang="en-IN" sz="2000" dirty="0">
                <a:solidFill>
                  <a:schemeClr val="accent6">
                    <a:lumMod val="50000"/>
                  </a:schemeClr>
                </a:solidFill>
              </a:rPr>
              <a:t>Jumble can change return values. </a:t>
            </a:r>
          </a:p>
          <a:p>
            <a:pPr lvl="1"/>
            <a:r>
              <a:rPr lang="en-IN" sz="2000" dirty="0">
                <a:solidFill>
                  <a:schemeClr val="accent6">
                    <a:lumMod val="50000"/>
                  </a:schemeClr>
                </a:solidFill>
              </a:rPr>
              <a:t>For primitive </a:t>
            </a:r>
            <a:r>
              <a:rPr lang="en-IN" sz="2000" dirty="0" err="1">
                <a:solidFill>
                  <a:schemeClr val="accent6">
                    <a:lumMod val="50000"/>
                  </a:schemeClr>
                </a:solidFill>
              </a:rPr>
              <a:t>booleans</a:t>
            </a:r>
            <a:r>
              <a:rPr lang="en-IN" sz="2000" dirty="0">
                <a:solidFill>
                  <a:schemeClr val="accent6">
                    <a:lumMod val="50000"/>
                  </a:schemeClr>
                </a:solidFill>
              </a:rPr>
              <a:t>, shorts, characters, integers, floats, and doubles </a:t>
            </a:r>
          </a:p>
          <a:p>
            <a:pPr lvl="2"/>
            <a:r>
              <a:rPr lang="en-IN" sz="2000" dirty="0">
                <a:solidFill>
                  <a:schemeClr val="accent6">
                    <a:lumMod val="50000"/>
                  </a:schemeClr>
                </a:solidFill>
              </a:rPr>
              <a:t>non-zero returns can be changed to 0 and </a:t>
            </a:r>
          </a:p>
          <a:p>
            <a:pPr lvl="2"/>
            <a:r>
              <a:rPr lang="en-IN" sz="2000" dirty="0">
                <a:solidFill>
                  <a:schemeClr val="accent6">
                    <a:lumMod val="50000"/>
                  </a:schemeClr>
                </a:solidFill>
              </a:rPr>
              <a:t>0 returns are changed to 1. </a:t>
            </a:r>
          </a:p>
          <a:p>
            <a:endParaRPr lang="en-IN" sz="2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39319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077" y="576453"/>
            <a:ext cx="7610923" cy="787783"/>
          </a:xfrm>
        </p:spPr>
        <p:txBody>
          <a:bodyPr>
            <a:normAutofit/>
          </a:bodyPr>
          <a:lstStyle/>
          <a:p>
            <a:pPr algn="ctr"/>
            <a:r>
              <a:rPr lang="en-IN" dirty="0"/>
              <a:t>Mutations in Jumble</a:t>
            </a:r>
          </a:p>
        </p:txBody>
      </p:sp>
      <p:sp>
        <p:nvSpPr>
          <p:cNvPr id="3" name="Content Placeholder 2"/>
          <p:cNvSpPr>
            <a:spLocks noGrp="1"/>
          </p:cNvSpPr>
          <p:nvPr>
            <p:ph idx="1"/>
          </p:nvPr>
        </p:nvSpPr>
        <p:spPr>
          <a:xfrm>
            <a:off x="1398607" y="2076213"/>
            <a:ext cx="7463005" cy="6166834"/>
          </a:xfrm>
        </p:spPr>
        <p:txBody>
          <a:bodyPr>
            <a:normAutofit/>
          </a:bodyPr>
          <a:lstStyle/>
          <a:p>
            <a:pPr lvl="0" algn="just"/>
            <a:r>
              <a:rPr lang="en-IN" sz="2000" b="1" dirty="0">
                <a:solidFill>
                  <a:schemeClr val="accent6">
                    <a:lumMod val="50000"/>
                  </a:schemeClr>
                </a:solidFill>
              </a:rPr>
              <a:t>Return Values</a:t>
            </a:r>
            <a:endParaRPr lang="en-IN" sz="2000" dirty="0">
              <a:solidFill>
                <a:schemeClr val="accent6">
                  <a:lumMod val="50000"/>
                </a:schemeClr>
              </a:solidFill>
            </a:endParaRPr>
          </a:p>
          <a:p>
            <a:pPr lvl="1" algn="just"/>
            <a:r>
              <a:rPr lang="en-IN" sz="2000" dirty="0" smtClean="0">
                <a:solidFill>
                  <a:schemeClr val="accent6">
                    <a:lumMod val="50000"/>
                  </a:schemeClr>
                </a:solidFill>
              </a:rPr>
              <a:t>For </a:t>
            </a:r>
            <a:r>
              <a:rPr lang="en-IN" sz="2000" dirty="0">
                <a:solidFill>
                  <a:schemeClr val="accent6">
                    <a:lumMod val="50000"/>
                  </a:schemeClr>
                </a:solidFill>
              </a:rPr>
              <a:t>objects </a:t>
            </a:r>
          </a:p>
          <a:p>
            <a:pPr lvl="2" algn="just"/>
            <a:r>
              <a:rPr lang="en-IN" sz="2000" dirty="0">
                <a:solidFill>
                  <a:schemeClr val="accent6">
                    <a:lumMod val="50000"/>
                  </a:schemeClr>
                </a:solidFill>
              </a:rPr>
              <a:t>non-null returns can be changed to null; </a:t>
            </a:r>
          </a:p>
          <a:p>
            <a:pPr lvl="1" algn="just"/>
            <a:r>
              <a:rPr lang="en-IN" sz="2000" dirty="0">
                <a:solidFill>
                  <a:schemeClr val="accent6">
                    <a:lumMod val="50000"/>
                  </a:schemeClr>
                </a:solidFill>
              </a:rPr>
              <a:t>for null returns a </a:t>
            </a:r>
            <a:r>
              <a:rPr lang="en-IN" sz="2000" dirty="0" err="1">
                <a:solidFill>
                  <a:schemeClr val="accent6">
                    <a:lumMod val="50000"/>
                  </a:schemeClr>
                </a:solidFill>
              </a:rPr>
              <a:t>RuntimeException</a:t>
            </a:r>
            <a:r>
              <a:rPr lang="en-IN" sz="2000" dirty="0">
                <a:solidFill>
                  <a:schemeClr val="accent6">
                    <a:lumMod val="50000"/>
                  </a:schemeClr>
                </a:solidFill>
              </a:rPr>
              <a:t> is invoked (this is because Jumble cannot reliably instantiate a valid object or arbitrary type).</a:t>
            </a:r>
          </a:p>
          <a:p>
            <a:pPr algn="just"/>
            <a:r>
              <a:rPr lang="en-IN" sz="2000" dirty="0">
                <a:solidFill>
                  <a:schemeClr val="accent6">
                    <a:lumMod val="50000"/>
                  </a:schemeClr>
                </a:solidFill>
              </a:rPr>
              <a:t>This mutation is off by default, </a:t>
            </a:r>
          </a:p>
          <a:p>
            <a:pPr lvl="1" algn="just"/>
            <a:r>
              <a:rPr lang="en-IN" sz="2000" dirty="0">
                <a:solidFill>
                  <a:schemeClr val="accent6">
                    <a:lumMod val="50000"/>
                  </a:schemeClr>
                </a:solidFill>
              </a:rPr>
              <a:t>but can be turned on using the "-r" or "--return-</a:t>
            </a:r>
            <a:r>
              <a:rPr lang="en-IN" sz="2000" dirty="0" err="1">
                <a:solidFill>
                  <a:schemeClr val="accent6">
                    <a:lumMod val="50000"/>
                  </a:schemeClr>
                </a:solidFill>
              </a:rPr>
              <a:t>vals</a:t>
            </a:r>
            <a:r>
              <a:rPr lang="en-IN" sz="2000" dirty="0">
                <a:solidFill>
                  <a:schemeClr val="accent6">
                    <a:lumMod val="50000"/>
                  </a:schemeClr>
                </a:solidFill>
              </a:rPr>
              <a:t>" command-line flags.</a:t>
            </a:r>
            <a:endParaRPr lang="en-IN" sz="2000" b="1" dirty="0">
              <a:solidFill>
                <a:schemeClr val="accent6">
                  <a:lumMod val="50000"/>
                </a:schemeClr>
              </a:solidFill>
            </a:endParaRPr>
          </a:p>
          <a:p>
            <a:pPr algn="just"/>
            <a:endParaRPr lang="en-IN" sz="2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7654135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652" y="641933"/>
            <a:ext cx="7778348" cy="656823"/>
          </a:xfrm>
        </p:spPr>
        <p:txBody>
          <a:bodyPr/>
          <a:lstStyle/>
          <a:p>
            <a:pPr algn="ctr"/>
            <a:r>
              <a:rPr lang="en-IN" dirty="0"/>
              <a:t>Mutations in Jumble</a:t>
            </a:r>
          </a:p>
        </p:txBody>
      </p:sp>
      <p:sp>
        <p:nvSpPr>
          <p:cNvPr id="3" name="Content Placeholder 2"/>
          <p:cNvSpPr>
            <a:spLocks noGrp="1"/>
          </p:cNvSpPr>
          <p:nvPr>
            <p:ph idx="1"/>
          </p:nvPr>
        </p:nvSpPr>
        <p:spPr>
          <a:xfrm>
            <a:off x="1258076" y="2117123"/>
            <a:ext cx="7778348" cy="6083120"/>
          </a:xfrm>
        </p:spPr>
        <p:txBody>
          <a:bodyPr>
            <a:noAutofit/>
          </a:bodyPr>
          <a:lstStyle/>
          <a:p>
            <a:pPr lvl="0" algn="just"/>
            <a:r>
              <a:rPr lang="en-IN" sz="2000" b="1" dirty="0" smtClean="0">
                <a:solidFill>
                  <a:schemeClr val="accent6">
                    <a:lumMod val="50000"/>
                  </a:schemeClr>
                </a:solidFill>
              </a:rPr>
              <a:t>Switch </a:t>
            </a:r>
            <a:r>
              <a:rPr lang="en-IN" sz="2000" b="1" dirty="0">
                <a:solidFill>
                  <a:schemeClr val="accent6">
                    <a:lumMod val="50000"/>
                  </a:schemeClr>
                </a:solidFill>
              </a:rPr>
              <a:t>Statements</a:t>
            </a:r>
          </a:p>
          <a:p>
            <a:pPr lvl="1" algn="just"/>
            <a:r>
              <a:rPr lang="en-IN" sz="2000" dirty="0">
                <a:solidFill>
                  <a:schemeClr val="accent6">
                    <a:lumMod val="50000"/>
                  </a:schemeClr>
                </a:solidFill>
              </a:rPr>
              <a:t>Jumble can mutate each case of a switch statement</a:t>
            </a:r>
          </a:p>
          <a:p>
            <a:pPr lvl="2" algn="just"/>
            <a:r>
              <a:rPr lang="en-IN" sz="2000" dirty="0">
                <a:solidFill>
                  <a:schemeClr val="accent6">
                    <a:lumMod val="50000"/>
                  </a:schemeClr>
                </a:solidFill>
              </a:rPr>
              <a:t>by swapping it with the default case or another case, or </a:t>
            </a:r>
          </a:p>
          <a:p>
            <a:pPr lvl="2" algn="just"/>
            <a:r>
              <a:rPr lang="en-IN" sz="2000" dirty="0">
                <a:solidFill>
                  <a:schemeClr val="accent6">
                    <a:lumMod val="50000"/>
                  </a:schemeClr>
                </a:solidFill>
              </a:rPr>
              <a:t>by changing the case value.</a:t>
            </a:r>
          </a:p>
          <a:p>
            <a:pPr lvl="1" algn="just"/>
            <a:r>
              <a:rPr lang="en-IN" sz="2000" dirty="0">
                <a:solidFill>
                  <a:schemeClr val="accent6">
                    <a:lumMod val="50000"/>
                  </a:schemeClr>
                </a:solidFill>
              </a:rPr>
              <a:t>This mutation is off by default, </a:t>
            </a:r>
          </a:p>
          <a:p>
            <a:pPr lvl="2" algn="just"/>
            <a:r>
              <a:rPr lang="en-IN" sz="2000" dirty="0">
                <a:solidFill>
                  <a:schemeClr val="accent6">
                    <a:lumMod val="50000"/>
                  </a:schemeClr>
                </a:solidFill>
              </a:rPr>
              <a:t>but can be turned on using the "-j" or "--switch" command-line flags</a:t>
            </a:r>
            <a:r>
              <a:rPr lang="en-IN" sz="2000" dirty="0" smtClean="0">
                <a:solidFill>
                  <a:schemeClr val="accent6">
                    <a:lumMod val="50000"/>
                  </a:schemeClr>
                </a:solidFill>
              </a:rPr>
              <a:t>.</a:t>
            </a:r>
            <a:endParaRPr lang="en-IN" sz="20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5298471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379" y="457200"/>
            <a:ext cx="7752590" cy="695708"/>
          </a:xfrm>
        </p:spPr>
        <p:txBody>
          <a:bodyPr>
            <a:normAutofit/>
          </a:bodyPr>
          <a:lstStyle/>
          <a:p>
            <a:pPr algn="ctr"/>
            <a:r>
              <a:rPr lang="en-IN" dirty="0" smtClean="0"/>
              <a:t>Installation of Jumble</a:t>
            </a:r>
            <a:endParaRPr lang="en-IN" dirty="0"/>
          </a:p>
        </p:txBody>
      </p:sp>
      <p:sp>
        <p:nvSpPr>
          <p:cNvPr id="3" name="Content Placeholder 2"/>
          <p:cNvSpPr>
            <a:spLocks noGrp="1"/>
          </p:cNvSpPr>
          <p:nvPr>
            <p:ph idx="1"/>
          </p:nvPr>
        </p:nvSpPr>
        <p:spPr>
          <a:xfrm>
            <a:off x="511228" y="2921009"/>
            <a:ext cx="4135331" cy="1237446"/>
          </a:xfrm>
        </p:spPr>
        <p:txBody>
          <a:bodyPr>
            <a:noAutofit/>
          </a:bodyPr>
          <a:lstStyle/>
          <a:p>
            <a:r>
              <a:rPr lang="en-IN" sz="2000" dirty="0" smtClean="0">
                <a:solidFill>
                  <a:schemeClr val="accent6">
                    <a:lumMod val="50000"/>
                  </a:schemeClr>
                </a:solidFill>
              </a:rPr>
              <a:t>Open Eclipse Juno </a:t>
            </a:r>
            <a:endParaRPr lang="en-IN" sz="2000" dirty="0" smtClean="0">
              <a:solidFill>
                <a:schemeClr val="accent6">
                  <a:lumMod val="50000"/>
                </a:schemeClr>
              </a:solidFill>
              <a:sym typeface="Wingdings" panose="05000000000000000000" pitchFamily="2" charset="2"/>
            </a:endParaRPr>
          </a:p>
          <a:p>
            <a:r>
              <a:rPr lang="en-IN" sz="2000" dirty="0" smtClean="0">
                <a:solidFill>
                  <a:schemeClr val="accent6">
                    <a:lumMod val="50000"/>
                  </a:schemeClr>
                </a:solidFill>
              </a:rPr>
              <a:t>Go to </a:t>
            </a:r>
            <a:r>
              <a:rPr lang="en-IN" sz="2000" b="1" dirty="0" smtClean="0">
                <a:solidFill>
                  <a:schemeClr val="accent6">
                    <a:lumMod val="50000"/>
                  </a:schemeClr>
                </a:solidFill>
              </a:rPr>
              <a:t>Help</a:t>
            </a:r>
            <a:r>
              <a:rPr lang="en-IN" sz="2000" dirty="0" smtClean="0">
                <a:solidFill>
                  <a:schemeClr val="accent6">
                    <a:lumMod val="50000"/>
                  </a:schemeClr>
                </a:solidFill>
              </a:rPr>
              <a:t> button </a:t>
            </a:r>
            <a:endParaRPr lang="en-IN" sz="2000" dirty="0" smtClean="0">
              <a:solidFill>
                <a:schemeClr val="accent6">
                  <a:lumMod val="50000"/>
                </a:schemeClr>
              </a:solidFill>
              <a:sym typeface="Wingdings" panose="05000000000000000000" pitchFamily="2" charset="2"/>
            </a:endParaRPr>
          </a:p>
          <a:p>
            <a:r>
              <a:rPr lang="en-IN" sz="2000" dirty="0" smtClean="0">
                <a:solidFill>
                  <a:schemeClr val="accent6">
                    <a:lumMod val="50000"/>
                  </a:schemeClr>
                </a:solidFill>
              </a:rPr>
              <a:t>Click on </a:t>
            </a:r>
            <a:r>
              <a:rPr lang="en-IN" sz="2000" b="1" dirty="0" smtClean="0">
                <a:solidFill>
                  <a:schemeClr val="accent6">
                    <a:lumMod val="50000"/>
                  </a:schemeClr>
                </a:solidFill>
              </a:rPr>
              <a:t>Install New Software</a:t>
            </a:r>
            <a:r>
              <a:rPr lang="en-IN" sz="2000" dirty="0" smtClean="0">
                <a:solidFill>
                  <a:schemeClr val="accent6">
                    <a:lumMod val="50000"/>
                  </a:schemeClr>
                </a:solidFill>
              </a:rPr>
              <a:t>. </a:t>
            </a:r>
            <a:endParaRPr lang="en-IN" sz="2000" dirty="0">
              <a:solidFill>
                <a:schemeClr val="accent6">
                  <a:lumMod val="50000"/>
                </a:schemeClr>
              </a:solidFill>
            </a:endParaRPr>
          </a:p>
        </p:txBody>
      </p:sp>
      <p:pic>
        <p:nvPicPr>
          <p:cNvPr id="5" name="Picture 4" descr="F:\Ph.D Documents\ST LAB\Image\step 1.jpg"/>
          <p:cNvPicPr/>
          <p:nvPr/>
        </p:nvPicPr>
        <p:blipFill>
          <a:blip r:embed="rId2">
            <a:extLst>
              <a:ext uri="{28A0092B-C50C-407E-A947-70E740481C1C}">
                <a14:useLocalDpi xmlns:a14="http://schemas.microsoft.com/office/drawing/2010/main" val="0"/>
              </a:ext>
            </a:extLst>
          </a:blip>
          <a:srcRect/>
          <a:stretch>
            <a:fillRect/>
          </a:stretch>
        </p:blipFill>
        <p:spPr bwMode="auto">
          <a:xfrm>
            <a:off x="4619665" y="1465729"/>
            <a:ext cx="4394410" cy="5257799"/>
          </a:xfrm>
          <a:prstGeom prst="rect">
            <a:avLst/>
          </a:prstGeom>
          <a:noFill/>
          <a:ln>
            <a:noFill/>
          </a:ln>
        </p:spPr>
      </p:pic>
      <p:sp>
        <p:nvSpPr>
          <p:cNvPr id="7" name="Slide Number Placeholder 6"/>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5360051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895" y="619138"/>
            <a:ext cx="7675317" cy="702414"/>
          </a:xfrm>
        </p:spPr>
        <p:txBody>
          <a:bodyPr/>
          <a:lstStyle/>
          <a:p>
            <a:pPr algn="ctr"/>
            <a:r>
              <a:rPr lang="en-IN" dirty="0"/>
              <a:t>Installation of Jumble</a:t>
            </a:r>
          </a:p>
        </p:txBody>
      </p:sp>
      <p:sp>
        <p:nvSpPr>
          <p:cNvPr id="3" name="Content Placeholder 2"/>
          <p:cNvSpPr>
            <a:spLocks noGrp="1"/>
          </p:cNvSpPr>
          <p:nvPr>
            <p:ph idx="1"/>
          </p:nvPr>
        </p:nvSpPr>
        <p:spPr>
          <a:xfrm>
            <a:off x="1199742" y="2242881"/>
            <a:ext cx="7507892" cy="648237"/>
          </a:xfrm>
        </p:spPr>
        <p:txBody>
          <a:bodyPr>
            <a:noAutofit/>
          </a:bodyPr>
          <a:lstStyle/>
          <a:p>
            <a:r>
              <a:rPr lang="en-IN" sz="2000" dirty="0">
                <a:solidFill>
                  <a:schemeClr val="accent6">
                    <a:lumMod val="50000"/>
                  </a:schemeClr>
                </a:solidFill>
              </a:rPr>
              <a:t>Click on </a:t>
            </a:r>
            <a:r>
              <a:rPr lang="en-IN" sz="2000" b="1" dirty="0">
                <a:solidFill>
                  <a:schemeClr val="accent6">
                    <a:lumMod val="50000"/>
                  </a:schemeClr>
                </a:solidFill>
              </a:rPr>
              <a:t>Add</a:t>
            </a:r>
            <a:r>
              <a:rPr lang="en-IN" sz="2000" dirty="0">
                <a:solidFill>
                  <a:schemeClr val="accent6">
                    <a:lumMod val="50000"/>
                  </a:schemeClr>
                </a:solidFill>
              </a:rPr>
              <a:t> button, a pop-up message box will come </a:t>
            </a:r>
          </a:p>
        </p:txBody>
      </p:sp>
      <p:pic>
        <p:nvPicPr>
          <p:cNvPr id="4" name="Picture 3"/>
          <p:cNvPicPr/>
          <p:nvPr/>
        </p:nvPicPr>
        <p:blipFill>
          <a:blip r:embed="rId2"/>
          <a:stretch>
            <a:fillRect/>
          </a:stretch>
        </p:blipFill>
        <p:spPr>
          <a:xfrm>
            <a:off x="1869649" y="3227294"/>
            <a:ext cx="6643286" cy="2980323"/>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6325568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726" y="662476"/>
            <a:ext cx="7559408" cy="605307"/>
          </a:xfrm>
        </p:spPr>
        <p:txBody>
          <a:bodyPr>
            <a:normAutofit fontScale="90000"/>
          </a:bodyPr>
          <a:lstStyle/>
          <a:p>
            <a:pPr algn="ctr"/>
            <a:r>
              <a:rPr lang="en-IN" dirty="0"/>
              <a:t>Installation of Jumble</a:t>
            </a:r>
          </a:p>
        </p:txBody>
      </p:sp>
      <p:sp>
        <p:nvSpPr>
          <p:cNvPr id="3" name="Content Placeholder 2"/>
          <p:cNvSpPr>
            <a:spLocks noGrp="1"/>
          </p:cNvSpPr>
          <p:nvPr>
            <p:ph idx="1"/>
          </p:nvPr>
        </p:nvSpPr>
        <p:spPr>
          <a:xfrm>
            <a:off x="1176264" y="1732631"/>
            <a:ext cx="7881870" cy="1535003"/>
          </a:xfrm>
        </p:spPr>
        <p:txBody>
          <a:bodyPr>
            <a:normAutofit lnSpcReduction="10000"/>
          </a:bodyPr>
          <a:lstStyle/>
          <a:p>
            <a:pPr lvl="0"/>
            <a:r>
              <a:rPr lang="en-IN" sz="2000" dirty="0">
                <a:solidFill>
                  <a:schemeClr val="accent6">
                    <a:lumMod val="50000"/>
                  </a:schemeClr>
                </a:solidFill>
              </a:rPr>
              <a:t>Give the project </a:t>
            </a:r>
            <a:r>
              <a:rPr lang="en-IN" sz="2000" b="1" dirty="0">
                <a:solidFill>
                  <a:schemeClr val="accent6">
                    <a:lumMod val="50000"/>
                  </a:schemeClr>
                </a:solidFill>
              </a:rPr>
              <a:t>name</a:t>
            </a:r>
            <a:r>
              <a:rPr lang="en-IN" sz="2000" dirty="0">
                <a:solidFill>
                  <a:schemeClr val="accent6">
                    <a:lumMod val="50000"/>
                  </a:schemeClr>
                </a:solidFill>
              </a:rPr>
              <a:t> as </a:t>
            </a:r>
            <a:r>
              <a:rPr lang="en-IN" sz="2000" b="1" dirty="0">
                <a:solidFill>
                  <a:schemeClr val="accent6">
                    <a:lumMod val="50000"/>
                  </a:schemeClr>
                </a:solidFill>
              </a:rPr>
              <a:t>Jumble </a:t>
            </a:r>
            <a:r>
              <a:rPr lang="en-IN" sz="2000" dirty="0">
                <a:solidFill>
                  <a:schemeClr val="accent6">
                    <a:lumMod val="50000"/>
                  </a:schemeClr>
                </a:solidFill>
              </a:rPr>
              <a:t>and paste the below URL in </a:t>
            </a:r>
            <a:r>
              <a:rPr lang="en-IN" sz="2000" b="1" dirty="0">
                <a:solidFill>
                  <a:schemeClr val="accent6">
                    <a:lumMod val="50000"/>
                  </a:schemeClr>
                </a:solidFill>
              </a:rPr>
              <a:t>Location</a:t>
            </a:r>
            <a:r>
              <a:rPr lang="en-IN" sz="2000" dirty="0">
                <a:solidFill>
                  <a:schemeClr val="accent6">
                    <a:lumMod val="50000"/>
                  </a:schemeClr>
                </a:solidFill>
              </a:rPr>
              <a:t> text box. </a:t>
            </a:r>
            <a:endParaRPr lang="en-IN" sz="2000" dirty="0" smtClean="0">
              <a:solidFill>
                <a:schemeClr val="accent6">
                  <a:lumMod val="50000"/>
                </a:schemeClr>
              </a:solidFill>
            </a:endParaRPr>
          </a:p>
          <a:p>
            <a:pPr marL="0" lvl="0" indent="0">
              <a:buNone/>
            </a:pPr>
            <a:r>
              <a:rPr lang="en-IN" sz="2000" dirty="0">
                <a:solidFill>
                  <a:schemeClr val="accent6">
                    <a:lumMod val="50000"/>
                  </a:schemeClr>
                </a:solidFill>
              </a:rPr>
              <a:t> </a:t>
            </a:r>
            <a:r>
              <a:rPr lang="en-IN" sz="2000" dirty="0" smtClean="0">
                <a:solidFill>
                  <a:schemeClr val="accent6">
                    <a:lumMod val="50000"/>
                  </a:schemeClr>
                </a:solidFill>
              </a:rPr>
              <a:t>     </a:t>
            </a:r>
            <a:r>
              <a:rPr lang="en-IN" sz="2000" b="1" u="sng" dirty="0" smtClean="0">
                <a:solidFill>
                  <a:schemeClr val="accent3">
                    <a:lumMod val="60000"/>
                    <a:lumOff val="40000"/>
                  </a:schemeClr>
                </a:solidFill>
              </a:rPr>
              <a:t>http</a:t>
            </a:r>
            <a:r>
              <a:rPr lang="en-IN" sz="2000" b="1" u="sng" dirty="0">
                <a:solidFill>
                  <a:schemeClr val="accent3">
                    <a:lumMod val="60000"/>
                    <a:lumOff val="40000"/>
                  </a:schemeClr>
                </a:solidFill>
              </a:rPr>
              <a:t>://jumble.sourceforge.net/update/</a:t>
            </a:r>
            <a:endParaRPr lang="en-US" sz="2000" b="1" u="sng" dirty="0" smtClean="0">
              <a:solidFill>
                <a:schemeClr val="accent3">
                  <a:lumMod val="60000"/>
                  <a:lumOff val="40000"/>
                </a:schemeClr>
              </a:solidFill>
            </a:endParaRPr>
          </a:p>
          <a:p>
            <a:r>
              <a:rPr lang="en-IN" sz="2000" dirty="0">
                <a:solidFill>
                  <a:schemeClr val="accent6">
                    <a:lumMod val="50000"/>
                  </a:schemeClr>
                </a:solidFill>
              </a:rPr>
              <a:t>Then click </a:t>
            </a:r>
            <a:r>
              <a:rPr lang="en-IN" sz="2000" b="1" dirty="0">
                <a:solidFill>
                  <a:schemeClr val="accent6">
                    <a:lumMod val="50000"/>
                  </a:schemeClr>
                </a:solidFill>
              </a:rPr>
              <a:t>Ok</a:t>
            </a:r>
            <a:r>
              <a:rPr lang="en-IN" sz="2000" dirty="0" smtClean="0">
                <a:solidFill>
                  <a:schemeClr val="accent6">
                    <a:lumMod val="50000"/>
                  </a:schemeClr>
                </a:solidFill>
              </a:rPr>
              <a:t>.</a:t>
            </a:r>
            <a:endParaRPr lang="en-IN" sz="2000" dirty="0">
              <a:solidFill>
                <a:schemeClr val="accent6">
                  <a:lumMod val="50000"/>
                </a:schemeClr>
              </a:solidFill>
            </a:endParaRPr>
          </a:p>
          <a:p>
            <a:endParaRPr lang="en-IN" sz="2000" dirty="0">
              <a:solidFill>
                <a:schemeClr val="accent6">
                  <a:lumMod val="50000"/>
                </a:scheme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7" name="Picture 6"/>
          <p:cNvPicPr/>
          <p:nvPr/>
        </p:nvPicPr>
        <p:blipFill>
          <a:blip r:embed="rId3"/>
          <a:stretch>
            <a:fillRect/>
          </a:stretch>
        </p:blipFill>
        <p:spPr>
          <a:xfrm>
            <a:off x="1096207" y="3267634"/>
            <a:ext cx="7419996" cy="3341370"/>
          </a:xfrm>
          <a:prstGeom prst="rect">
            <a:avLst/>
          </a:prstGeom>
        </p:spPr>
      </p:pic>
    </p:spTree>
    <p:extLst>
      <p:ext uri="{BB962C8B-B14F-4D97-AF65-F5344CB8AC3E}">
        <p14:creationId xmlns:p14="http://schemas.microsoft.com/office/powerpoint/2010/main" val="8227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394" y="646855"/>
            <a:ext cx="7739711" cy="646979"/>
          </a:xfrm>
        </p:spPr>
        <p:txBody>
          <a:bodyPr/>
          <a:lstStyle/>
          <a:p>
            <a:pPr algn="ctr"/>
            <a:r>
              <a:rPr lang="en-IN" dirty="0"/>
              <a:t>Installation of Jumble</a:t>
            </a:r>
          </a:p>
        </p:txBody>
      </p:sp>
      <p:sp>
        <p:nvSpPr>
          <p:cNvPr id="3" name="Content Placeholder 2"/>
          <p:cNvSpPr>
            <a:spLocks noGrp="1"/>
          </p:cNvSpPr>
          <p:nvPr>
            <p:ph idx="1"/>
          </p:nvPr>
        </p:nvSpPr>
        <p:spPr>
          <a:xfrm>
            <a:off x="651253" y="3063846"/>
            <a:ext cx="3772829" cy="978794"/>
          </a:xfrm>
        </p:spPr>
        <p:txBody>
          <a:bodyPr>
            <a:noAutofit/>
          </a:bodyPr>
          <a:lstStyle/>
          <a:p>
            <a:pPr lvl="0"/>
            <a:r>
              <a:rPr lang="en-IN" sz="2400" dirty="0">
                <a:solidFill>
                  <a:schemeClr val="accent6">
                    <a:lumMod val="50000"/>
                  </a:schemeClr>
                </a:solidFill>
              </a:rPr>
              <a:t>Select </a:t>
            </a:r>
            <a:r>
              <a:rPr lang="en-IN" sz="2400" b="1" dirty="0">
                <a:solidFill>
                  <a:schemeClr val="accent6">
                    <a:lumMod val="50000"/>
                  </a:schemeClr>
                </a:solidFill>
              </a:rPr>
              <a:t>Jumble for Eclipse </a:t>
            </a:r>
            <a:endParaRPr lang="en-IN" sz="2400" dirty="0" smtClean="0">
              <a:solidFill>
                <a:schemeClr val="accent6">
                  <a:lumMod val="50000"/>
                </a:schemeClr>
              </a:solidFill>
              <a:sym typeface="Wingdings" panose="05000000000000000000" pitchFamily="2" charset="2"/>
            </a:endParaRPr>
          </a:p>
          <a:p>
            <a:pPr lvl="0"/>
            <a:r>
              <a:rPr lang="en-IN" sz="2400" dirty="0" smtClean="0">
                <a:solidFill>
                  <a:schemeClr val="accent6">
                    <a:lumMod val="50000"/>
                  </a:schemeClr>
                </a:solidFill>
              </a:rPr>
              <a:t>click </a:t>
            </a:r>
            <a:r>
              <a:rPr lang="en-IN" sz="2400" dirty="0">
                <a:solidFill>
                  <a:schemeClr val="accent6">
                    <a:lumMod val="50000"/>
                  </a:schemeClr>
                </a:solidFill>
              </a:rPr>
              <a:t>on </a:t>
            </a:r>
            <a:r>
              <a:rPr lang="en-IN" sz="2400" b="1" dirty="0">
                <a:solidFill>
                  <a:schemeClr val="accent6">
                    <a:lumMod val="50000"/>
                  </a:schemeClr>
                </a:solidFill>
              </a:rPr>
              <a:t>Next</a:t>
            </a:r>
            <a:r>
              <a:rPr lang="en-IN" sz="2400" dirty="0">
                <a:solidFill>
                  <a:schemeClr val="accent6">
                    <a:lumMod val="50000"/>
                  </a:schemeClr>
                </a:solidFill>
              </a:rPr>
              <a:t> button</a:t>
            </a:r>
            <a:r>
              <a:rPr lang="en-IN" sz="2400" dirty="0" smtClean="0">
                <a:solidFill>
                  <a:schemeClr val="accent6">
                    <a:lumMod val="50000"/>
                  </a:schemeClr>
                </a:solidFill>
              </a:rPr>
              <a:t>.</a:t>
            </a:r>
            <a:endParaRPr lang="en-IN" sz="2400" dirty="0">
              <a:solidFill>
                <a:schemeClr val="accent6">
                  <a:lumMod val="50000"/>
                </a:scheme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7" name="Picture 6"/>
          <p:cNvPicPr/>
          <p:nvPr/>
        </p:nvPicPr>
        <p:blipFill>
          <a:blip r:embed="rId2"/>
          <a:stretch>
            <a:fillRect/>
          </a:stretch>
        </p:blipFill>
        <p:spPr>
          <a:xfrm>
            <a:off x="4258101" y="2031270"/>
            <a:ext cx="4558353" cy="4574246"/>
          </a:xfrm>
          <a:prstGeom prst="rect">
            <a:avLst/>
          </a:prstGeom>
        </p:spPr>
      </p:pic>
    </p:spTree>
    <p:extLst>
      <p:ext uri="{BB962C8B-B14F-4D97-AF65-F5344CB8AC3E}">
        <p14:creationId xmlns:p14="http://schemas.microsoft.com/office/powerpoint/2010/main" val="3879898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206" y="641261"/>
            <a:ext cx="7465474" cy="658168"/>
          </a:xfrm>
        </p:spPr>
        <p:txBody>
          <a:bodyPr/>
          <a:lstStyle/>
          <a:p>
            <a:pPr algn="ctr"/>
            <a:r>
              <a:rPr lang="en-IN" dirty="0" smtClean="0"/>
              <a:t>Introduction</a:t>
            </a:r>
            <a:endParaRPr lang="en-IN" dirty="0"/>
          </a:p>
        </p:txBody>
      </p:sp>
      <p:sp>
        <p:nvSpPr>
          <p:cNvPr id="3" name="Content Placeholder 2"/>
          <p:cNvSpPr>
            <a:spLocks noGrp="1"/>
          </p:cNvSpPr>
          <p:nvPr>
            <p:ph idx="1"/>
          </p:nvPr>
        </p:nvSpPr>
        <p:spPr>
          <a:xfrm>
            <a:off x="1096206" y="2057400"/>
            <a:ext cx="7856132" cy="5042909"/>
          </a:xfrm>
        </p:spPr>
        <p:txBody>
          <a:bodyPr>
            <a:normAutofit/>
          </a:bodyPr>
          <a:lstStyle/>
          <a:p>
            <a:pPr algn="just"/>
            <a:r>
              <a:rPr lang="en-IN" sz="2400" b="1" dirty="0" smtClean="0">
                <a:solidFill>
                  <a:schemeClr val="accent6">
                    <a:lumMod val="50000"/>
                  </a:schemeClr>
                </a:solidFill>
              </a:rPr>
              <a:t>Jumble </a:t>
            </a:r>
            <a:r>
              <a:rPr lang="en-IN" sz="2400" dirty="0" smtClean="0">
                <a:solidFill>
                  <a:schemeClr val="accent6">
                    <a:lumMod val="50000"/>
                  </a:schemeClr>
                </a:solidFill>
              </a:rPr>
              <a:t>is </a:t>
            </a:r>
            <a:r>
              <a:rPr lang="en-IN" sz="2400" dirty="0">
                <a:solidFill>
                  <a:schemeClr val="accent6">
                    <a:lumMod val="50000"/>
                  </a:schemeClr>
                </a:solidFill>
              </a:rPr>
              <a:t>a Java application that </a:t>
            </a:r>
            <a:endParaRPr lang="en-IN" sz="2400" dirty="0" smtClean="0">
              <a:solidFill>
                <a:schemeClr val="accent6">
                  <a:lumMod val="50000"/>
                </a:schemeClr>
              </a:solidFill>
            </a:endParaRPr>
          </a:p>
          <a:p>
            <a:pPr lvl="1" algn="just"/>
            <a:r>
              <a:rPr lang="en-IN" sz="2000" dirty="0" smtClean="0">
                <a:solidFill>
                  <a:schemeClr val="accent6">
                    <a:lumMod val="50000"/>
                  </a:schemeClr>
                </a:solidFill>
              </a:rPr>
              <a:t>mutates </a:t>
            </a:r>
            <a:r>
              <a:rPr lang="en-IN" sz="2000" dirty="0">
                <a:solidFill>
                  <a:schemeClr val="accent6">
                    <a:lumMod val="50000"/>
                  </a:schemeClr>
                </a:solidFill>
              </a:rPr>
              <a:t>a Java class </a:t>
            </a:r>
            <a:r>
              <a:rPr lang="en-IN" sz="2000" b="1" dirty="0">
                <a:solidFill>
                  <a:schemeClr val="accent6">
                    <a:lumMod val="50000"/>
                  </a:schemeClr>
                </a:solidFill>
              </a:rPr>
              <a:t>at the </a:t>
            </a:r>
            <a:r>
              <a:rPr lang="en-IN" sz="2000" b="1" dirty="0" smtClean="0">
                <a:solidFill>
                  <a:schemeClr val="accent6">
                    <a:lumMod val="50000"/>
                  </a:schemeClr>
                </a:solidFill>
              </a:rPr>
              <a:t>byte-code </a:t>
            </a:r>
            <a:r>
              <a:rPr lang="en-IN" sz="2000" b="1" dirty="0">
                <a:solidFill>
                  <a:schemeClr val="accent6">
                    <a:lumMod val="50000"/>
                  </a:schemeClr>
                </a:solidFill>
              </a:rPr>
              <a:t>level</a:t>
            </a:r>
            <a:r>
              <a:rPr lang="en-IN" sz="2000" dirty="0">
                <a:solidFill>
                  <a:schemeClr val="accent6">
                    <a:lumMod val="50000"/>
                  </a:schemeClr>
                </a:solidFill>
              </a:rPr>
              <a:t> and </a:t>
            </a:r>
            <a:endParaRPr lang="en-IN" sz="2000" dirty="0" smtClean="0">
              <a:solidFill>
                <a:schemeClr val="accent6">
                  <a:lumMod val="50000"/>
                </a:schemeClr>
              </a:solidFill>
            </a:endParaRPr>
          </a:p>
          <a:p>
            <a:pPr lvl="1" algn="just"/>
            <a:r>
              <a:rPr lang="en-IN" sz="2000" dirty="0" smtClean="0">
                <a:solidFill>
                  <a:schemeClr val="accent6">
                    <a:lumMod val="50000"/>
                  </a:schemeClr>
                </a:solidFill>
              </a:rPr>
              <a:t>runs </a:t>
            </a:r>
            <a:r>
              <a:rPr lang="en-IN" sz="2000" dirty="0">
                <a:solidFill>
                  <a:schemeClr val="accent6">
                    <a:lumMod val="50000"/>
                  </a:schemeClr>
                </a:solidFill>
              </a:rPr>
              <a:t>its corresponding unit test to determine the number of killed mutants. </a:t>
            </a:r>
            <a:endParaRPr lang="en-IN" sz="2000" dirty="0" smtClean="0">
              <a:solidFill>
                <a:schemeClr val="accent6">
                  <a:lumMod val="50000"/>
                </a:schemeClr>
              </a:solidFill>
            </a:endParaRPr>
          </a:p>
          <a:p>
            <a:pPr algn="just"/>
            <a:r>
              <a:rPr lang="en-IN" sz="2400" dirty="0" smtClean="0">
                <a:solidFill>
                  <a:schemeClr val="accent6">
                    <a:lumMod val="50000"/>
                  </a:schemeClr>
                </a:solidFill>
              </a:rPr>
              <a:t>If </a:t>
            </a:r>
            <a:r>
              <a:rPr lang="en-IN" sz="2400" dirty="0">
                <a:solidFill>
                  <a:schemeClr val="accent6">
                    <a:lumMod val="50000"/>
                  </a:schemeClr>
                </a:solidFill>
              </a:rPr>
              <a:t>no tests failed, the mutant lives. </a:t>
            </a:r>
            <a:endParaRPr lang="en-IN" sz="2400" dirty="0" smtClean="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494070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9818" y="648909"/>
            <a:ext cx="7739712" cy="643944"/>
          </a:xfrm>
        </p:spPr>
        <p:txBody>
          <a:bodyPr/>
          <a:lstStyle/>
          <a:p>
            <a:pPr algn="ctr"/>
            <a:r>
              <a:rPr lang="en-IN" dirty="0"/>
              <a:t>Installation of Jumble</a:t>
            </a:r>
          </a:p>
        </p:txBody>
      </p:sp>
      <p:sp>
        <p:nvSpPr>
          <p:cNvPr id="3" name="Content Placeholder 2"/>
          <p:cNvSpPr>
            <a:spLocks noGrp="1"/>
          </p:cNvSpPr>
          <p:nvPr>
            <p:ph idx="1"/>
          </p:nvPr>
        </p:nvSpPr>
        <p:spPr>
          <a:xfrm>
            <a:off x="803717" y="2076741"/>
            <a:ext cx="3499342" cy="1313645"/>
          </a:xfrm>
        </p:spPr>
        <p:txBody>
          <a:bodyPr>
            <a:noAutofit/>
          </a:bodyPr>
          <a:lstStyle/>
          <a:p>
            <a:pPr lvl="0" algn="just"/>
            <a:r>
              <a:rPr lang="en-IN" sz="2400" dirty="0">
                <a:solidFill>
                  <a:schemeClr val="accent6">
                    <a:lumMod val="50000"/>
                  </a:schemeClr>
                </a:solidFill>
              </a:rPr>
              <a:t>After calculating the requirements and </a:t>
            </a:r>
            <a:r>
              <a:rPr lang="en-IN" sz="2400" dirty="0" smtClean="0">
                <a:solidFill>
                  <a:schemeClr val="accent6">
                    <a:lumMod val="50000"/>
                  </a:schemeClr>
                </a:solidFill>
              </a:rPr>
              <a:t>dependencies, </a:t>
            </a:r>
            <a:r>
              <a:rPr lang="en-IN" sz="2400" dirty="0">
                <a:solidFill>
                  <a:schemeClr val="accent6">
                    <a:lumMod val="50000"/>
                  </a:schemeClr>
                </a:solidFill>
              </a:rPr>
              <a:t>a new window will come. </a:t>
            </a:r>
            <a:endParaRPr lang="en-IN" sz="2400" dirty="0" smtClean="0">
              <a:solidFill>
                <a:schemeClr val="accent6">
                  <a:lumMod val="50000"/>
                </a:schemeClr>
              </a:solidFill>
            </a:endParaRPr>
          </a:p>
          <a:p>
            <a:pPr lvl="0" algn="just"/>
            <a:r>
              <a:rPr lang="en-IN" sz="2400" dirty="0" smtClean="0">
                <a:solidFill>
                  <a:schemeClr val="accent6">
                    <a:lumMod val="50000"/>
                  </a:schemeClr>
                </a:solidFill>
              </a:rPr>
              <a:t>Then </a:t>
            </a:r>
            <a:r>
              <a:rPr lang="en-IN" sz="2400" dirty="0">
                <a:solidFill>
                  <a:schemeClr val="accent6">
                    <a:lumMod val="50000"/>
                  </a:schemeClr>
                </a:solidFill>
              </a:rPr>
              <a:t>click on </a:t>
            </a:r>
            <a:r>
              <a:rPr lang="en-IN" sz="2400" b="1" dirty="0">
                <a:solidFill>
                  <a:schemeClr val="accent6">
                    <a:lumMod val="50000"/>
                  </a:schemeClr>
                </a:solidFill>
              </a:rPr>
              <a:t>Ok</a:t>
            </a:r>
            <a:r>
              <a:rPr lang="en-IN" sz="2400" dirty="0">
                <a:solidFill>
                  <a:schemeClr val="accent6">
                    <a:lumMod val="50000"/>
                  </a:schemeClr>
                </a:solidFill>
              </a:rPr>
              <a:t>.</a:t>
            </a:r>
          </a:p>
          <a:p>
            <a:pPr algn="just"/>
            <a:endParaRPr lang="en-IN" sz="2400" dirty="0">
              <a:solidFill>
                <a:schemeClr val="accent6">
                  <a:lumMod val="50000"/>
                </a:scheme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7" name="Picture 6"/>
          <p:cNvPicPr/>
          <p:nvPr/>
        </p:nvPicPr>
        <p:blipFill>
          <a:blip r:embed="rId2"/>
          <a:stretch>
            <a:fillRect/>
          </a:stretch>
        </p:blipFill>
        <p:spPr>
          <a:xfrm>
            <a:off x="4303059" y="1922087"/>
            <a:ext cx="4578222" cy="4628837"/>
          </a:xfrm>
          <a:prstGeom prst="rect">
            <a:avLst/>
          </a:prstGeom>
        </p:spPr>
      </p:pic>
    </p:spTree>
    <p:extLst>
      <p:ext uri="{BB962C8B-B14F-4D97-AF65-F5344CB8AC3E}">
        <p14:creationId xmlns:p14="http://schemas.microsoft.com/office/powerpoint/2010/main" val="5903459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802" y="648373"/>
            <a:ext cx="7726833" cy="643944"/>
          </a:xfrm>
        </p:spPr>
        <p:txBody>
          <a:bodyPr/>
          <a:lstStyle/>
          <a:p>
            <a:pPr algn="ctr"/>
            <a:r>
              <a:rPr lang="en-IN" dirty="0">
                <a:solidFill>
                  <a:schemeClr val="accent6">
                    <a:lumMod val="50000"/>
                  </a:schemeClr>
                </a:solidFill>
              </a:rPr>
              <a:t>Installation of Jumble</a:t>
            </a:r>
          </a:p>
        </p:txBody>
      </p:sp>
      <p:sp>
        <p:nvSpPr>
          <p:cNvPr id="3" name="Content Placeholder 2"/>
          <p:cNvSpPr>
            <a:spLocks noGrp="1"/>
          </p:cNvSpPr>
          <p:nvPr>
            <p:ph idx="1"/>
          </p:nvPr>
        </p:nvSpPr>
        <p:spPr>
          <a:xfrm>
            <a:off x="704473" y="2786381"/>
            <a:ext cx="3612033" cy="1350110"/>
          </a:xfrm>
        </p:spPr>
        <p:txBody>
          <a:bodyPr>
            <a:normAutofit fontScale="92500" lnSpcReduction="20000"/>
          </a:bodyPr>
          <a:lstStyle/>
          <a:p>
            <a:pPr lvl="0" algn="just"/>
            <a:r>
              <a:rPr lang="en-IN" sz="2400" dirty="0">
                <a:solidFill>
                  <a:schemeClr val="accent6">
                    <a:lumMod val="50000"/>
                  </a:schemeClr>
                </a:solidFill>
              </a:rPr>
              <a:t>Select </a:t>
            </a:r>
            <a:r>
              <a:rPr lang="en-IN" sz="2400" b="1" dirty="0">
                <a:solidFill>
                  <a:schemeClr val="accent6">
                    <a:lumMod val="50000"/>
                  </a:schemeClr>
                </a:solidFill>
              </a:rPr>
              <a:t>I accept the terms of the license of agreement</a:t>
            </a:r>
            <a:r>
              <a:rPr lang="en-IN" sz="2400" dirty="0">
                <a:solidFill>
                  <a:schemeClr val="accent6">
                    <a:lumMod val="50000"/>
                  </a:schemeClr>
                </a:solidFill>
              </a:rPr>
              <a:t> and </a:t>
            </a:r>
            <a:endParaRPr lang="en-IN" sz="2400" dirty="0" smtClean="0">
              <a:solidFill>
                <a:schemeClr val="accent6">
                  <a:lumMod val="50000"/>
                </a:schemeClr>
              </a:solidFill>
            </a:endParaRPr>
          </a:p>
          <a:p>
            <a:pPr lvl="0" algn="just"/>
            <a:r>
              <a:rPr lang="en-IN" sz="2400" dirty="0" smtClean="0">
                <a:solidFill>
                  <a:schemeClr val="accent6">
                    <a:lumMod val="50000"/>
                  </a:schemeClr>
                </a:solidFill>
              </a:rPr>
              <a:t>click </a:t>
            </a:r>
            <a:r>
              <a:rPr lang="en-IN" sz="2400" b="1" dirty="0">
                <a:solidFill>
                  <a:schemeClr val="accent6">
                    <a:lumMod val="50000"/>
                  </a:schemeClr>
                </a:solidFill>
              </a:rPr>
              <a:t>Next</a:t>
            </a:r>
            <a:r>
              <a:rPr lang="en-IN" sz="2400" dirty="0">
                <a:solidFill>
                  <a:schemeClr val="accent6">
                    <a:lumMod val="50000"/>
                  </a:schemeClr>
                </a:solidFill>
              </a:rPr>
              <a:t> button</a:t>
            </a:r>
            <a:r>
              <a:rPr lang="en-IN" sz="2400" dirty="0" smtClean="0">
                <a:solidFill>
                  <a:schemeClr val="accent6">
                    <a:lumMod val="50000"/>
                  </a:schemeClr>
                </a:solidFill>
              </a:rPr>
              <a:t>.</a:t>
            </a:r>
            <a:endParaRPr lang="en-IN" sz="2400" dirty="0">
              <a:solidFill>
                <a:schemeClr val="accent6">
                  <a:lumMod val="50000"/>
                </a:scheme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7" name="Picture 6"/>
          <p:cNvPicPr/>
          <p:nvPr/>
        </p:nvPicPr>
        <p:blipFill>
          <a:blip r:embed="rId2"/>
          <a:stretch>
            <a:fillRect/>
          </a:stretch>
        </p:blipFill>
        <p:spPr>
          <a:xfrm>
            <a:off x="4316505" y="1760561"/>
            <a:ext cx="4666129" cy="4885899"/>
          </a:xfrm>
          <a:prstGeom prst="rect">
            <a:avLst/>
          </a:prstGeom>
        </p:spPr>
      </p:pic>
    </p:spTree>
    <p:extLst>
      <p:ext uri="{BB962C8B-B14F-4D97-AF65-F5344CB8AC3E}">
        <p14:creationId xmlns:p14="http://schemas.microsoft.com/office/powerpoint/2010/main" val="4537071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823" y="625960"/>
            <a:ext cx="7658177" cy="688770"/>
          </a:xfrm>
        </p:spPr>
        <p:txBody>
          <a:bodyPr/>
          <a:lstStyle/>
          <a:p>
            <a:pPr algn="ctr"/>
            <a:r>
              <a:rPr lang="en-IN" dirty="0"/>
              <a:t>Installation of Jumble</a:t>
            </a:r>
          </a:p>
        </p:txBody>
      </p:sp>
      <p:sp>
        <p:nvSpPr>
          <p:cNvPr id="3" name="Content Placeholder 2"/>
          <p:cNvSpPr>
            <a:spLocks noGrp="1"/>
          </p:cNvSpPr>
          <p:nvPr>
            <p:ph idx="1"/>
          </p:nvPr>
        </p:nvSpPr>
        <p:spPr>
          <a:xfrm>
            <a:off x="1485823" y="2065982"/>
            <a:ext cx="7542267" cy="3663791"/>
          </a:xfrm>
        </p:spPr>
        <p:txBody>
          <a:bodyPr>
            <a:noAutofit/>
          </a:bodyPr>
          <a:lstStyle/>
          <a:p>
            <a:pPr lvl="0"/>
            <a:r>
              <a:rPr lang="en-US" sz="2000" dirty="0">
                <a:solidFill>
                  <a:schemeClr val="accent6">
                    <a:lumMod val="50000"/>
                  </a:schemeClr>
                </a:solidFill>
              </a:rPr>
              <a:t>A new frame will appear which has the Jumble feature and the install location.</a:t>
            </a:r>
            <a:endParaRPr lang="en-IN" sz="2000" dirty="0">
              <a:solidFill>
                <a:schemeClr val="accent6">
                  <a:lumMod val="50000"/>
                </a:schemeClr>
              </a:solidFill>
            </a:endParaRPr>
          </a:p>
          <a:p>
            <a:pPr lvl="1"/>
            <a:r>
              <a:rPr lang="en-US" sz="2000" b="1" dirty="0">
                <a:solidFill>
                  <a:schemeClr val="accent6">
                    <a:lumMod val="50000"/>
                  </a:schemeClr>
                </a:solidFill>
              </a:rPr>
              <a:t>NOTE: Be sure the install location is the default Eclipse directory</a:t>
            </a:r>
            <a:r>
              <a:rPr lang="en-US" sz="2000" b="1" dirty="0" smtClean="0">
                <a:solidFill>
                  <a:schemeClr val="accent6">
                    <a:lumMod val="50000"/>
                  </a:schemeClr>
                </a:solidFill>
              </a:rPr>
              <a:t>!</a:t>
            </a:r>
          </a:p>
          <a:p>
            <a:r>
              <a:rPr lang="en-IN" sz="2400" dirty="0" smtClean="0">
                <a:solidFill>
                  <a:schemeClr val="accent6">
                    <a:lumMod val="50000"/>
                  </a:schemeClr>
                </a:solidFill>
              </a:rPr>
              <a:t>Then </a:t>
            </a:r>
            <a:r>
              <a:rPr lang="en-IN" sz="2400" dirty="0">
                <a:solidFill>
                  <a:schemeClr val="accent6">
                    <a:lumMod val="50000"/>
                  </a:schemeClr>
                </a:solidFill>
              </a:rPr>
              <a:t>installation of software will start. </a:t>
            </a:r>
            <a:endParaRPr lang="en-IN" sz="2400" dirty="0" smtClean="0">
              <a:solidFill>
                <a:schemeClr val="accent6">
                  <a:lumMod val="50000"/>
                </a:schemeClr>
              </a:solidFill>
            </a:endParaRPr>
          </a:p>
          <a:p>
            <a:pPr lvl="0"/>
            <a:r>
              <a:rPr lang="en-IN" sz="2000" dirty="0" smtClean="0">
                <a:solidFill>
                  <a:schemeClr val="accent6">
                    <a:lumMod val="50000"/>
                  </a:schemeClr>
                </a:solidFill>
              </a:rPr>
              <a:t>Wait </a:t>
            </a:r>
            <a:r>
              <a:rPr lang="en-IN" sz="2000" dirty="0">
                <a:solidFill>
                  <a:schemeClr val="accent6">
                    <a:lumMod val="50000"/>
                  </a:schemeClr>
                </a:solidFill>
              </a:rPr>
              <a:t>till it completes and then click on </a:t>
            </a:r>
            <a:r>
              <a:rPr lang="en-IN" sz="2000" b="1" dirty="0">
                <a:solidFill>
                  <a:schemeClr val="accent6">
                    <a:lumMod val="50000"/>
                  </a:schemeClr>
                </a:solidFill>
              </a:rPr>
              <a:t>Finish</a:t>
            </a:r>
            <a:r>
              <a:rPr lang="en-IN" sz="2000" dirty="0">
                <a:solidFill>
                  <a:schemeClr val="accent6">
                    <a:lumMod val="50000"/>
                  </a:schemeClr>
                </a:solidFill>
              </a:rPr>
              <a:t> button. </a:t>
            </a:r>
            <a:endParaRPr lang="en-IN" sz="2000" dirty="0" smtClean="0">
              <a:solidFill>
                <a:schemeClr val="accent6">
                  <a:lumMod val="50000"/>
                </a:scheme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4119591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823" y="625960"/>
            <a:ext cx="7658177" cy="688770"/>
          </a:xfrm>
        </p:spPr>
        <p:txBody>
          <a:bodyPr/>
          <a:lstStyle/>
          <a:p>
            <a:pPr algn="ctr"/>
            <a:r>
              <a:rPr lang="en-IN" dirty="0"/>
              <a:t>Installation of Jumble</a:t>
            </a:r>
          </a:p>
        </p:txBody>
      </p:sp>
      <p:sp>
        <p:nvSpPr>
          <p:cNvPr id="3" name="Content Placeholder 2"/>
          <p:cNvSpPr>
            <a:spLocks noGrp="1"/>
          </p:cNvSpPr>
          <p:nvPr>
            <p:ph idx="1"/>
          </p:nvPr>
        </p:nvSpPr>
        <p:spPr>
          <a:xfrm>
            <a:off x="1485823" y="2230442"/>
            <a:ext cx="7542267" cy="3663791"/>
          </a:xfrm>
        </p:spPr>
        <p:txBody>
          <a:bodyPr>
            <a:noAutofit/>
          </a:bodyPr>
          <a:lstStyle/>
          <a:p>
            <a:pPr lvl="0" algn="just"/>
            <a:r>
              <a:rPr lang="en-IN" sz="2000" dirty="0" smtClean="0">
                <a:solidFill>
                  <a:schemeClr val="accent6">
                    <a:lumMod val="50000"/>
                  </a:schemeClr>
                </a:solidFill>
              </a:rPr>
              <a:t>In </a:t>
            </a:r>
            <a:r>
              <a:rPr lang="en-IN" sz="2000" dirty="0">
                <a:solidFill>
                  <a:schemeClr val="accent6">
                    <a:lumMod val="50000"/>
                  </a:schemeClr>
                </a:solidFill>
              </a:rPr>
              <a:t>between this installation process, if any pop-up window will come to allow the access, </a:t>
            </a:r>
            <a:endParaRPr lang="en-IN" sz="2000" dirty="0" smtClean="0">
              <a:solidFill>
                <a:schemeClr val="accent6">
                  <a:lumMod val="50000"/>
                </a:schemeClr>
              </a:solidFill>
            </a:endParaRPr>
          </a:p>
          <a:p>
            <a:pPr lvl="1" algn="just"/>
            <a:r>
              <a:rPr lang="en-IN" sz="2000" dirty="0" smtClean="0">
                <a:solidFill>
                  <a:schemeClr val="accent6">
                    <a:lumMod val="50000"/>
                  </a:schemeClr>
                </a:solidFill>
              </a:rPr>
              <a:t>then </a:t>
            </a:r>
            <a:r>
              <a:rPr lang="en-IN" sz="2000" dirty="0">
                <a:solidFill>
                  <a:schemeClr val="accent6">
                    <a:lumMod val="50000"/>
                  </a:schemeClr>
                </a:solidFill>
              </a:rPr>
              <a:t>click on </a:t>
            </a:r>
            <a:r>
              <a:rPr lang="en-IN" sz="2000" b="1" dirty="0">
                <a:solidFill>
                  <a:schemeClr val="accent6">
                    <a:lumMod val="50000"/>
                  </a:schemeClr>
                </a:solidFill>
              </a:rPr>
              <a:t>Allow access</a:t>
            </a:r>
            <a:r>
              <a:rPr lang="en-IN" sz="2000" dirty="0">
                <a:solidFill>
                  <a:schemeClr val="accent6">
                    <a:lumMod val="50000"/>
                  </a:schemeClr>
                </a:solidFill>
              </a:rPr>
              <a:t>.</a:t>
            </a:r>
          </a:p>
          <a:p>
            <a:pPr algn="just"/>
            <a:endParaRPr lang="en-IN" sz="2000" dirty="0">
              <a:solidFill>
                <a:schemeClr val="accent6">
                  <a:lumMod val="50000"/>
                </a:scheme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Picture 6"/>
          <p:cNvPicPr/>
          <p:nvPr/>
        </p:nvPicPr>
        <p:blipFill>
          <a:blip r:embed="rId2"/>
          <a:stretch>
            <a:fillRect/>
          </a:stretch>
        </p:blipFill>
        <p:spPr>
          <a:xfrm>
            <a:off x="1613847" y="3468575"/>
            <a:ext cx="6929651" cy="3341370"/>
          </a:xfrm>
          <a:prstGeom prst="rect">
            <a:avLst/>
          </a:prstGeom>
        </p:spPr>
      </p:pic>
    </p:spTree>
    <p:extLst>
      <p:ext uri="{BB962C8B-B14F-4D97-AF65-F5344CB8AC3E}">
        <p14:creationId xmlns:p14="http://schemas.microsoft.com/office/powerpoint/2010/main" val="558397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144" y="687976"/>
            <a:ext cx="7726833" cy="650898"/>
          </a:xfrm>
        </p:spPr>
        <p:txBody>
          <a:bodyPr/>
          <a:lstStyle/>
          <a:p>
            <a:pPr algn="ctr"/>
            <a:r>
              <a:rPr lang="en-IN" dirty="0" smtClean="0"/>
              <a:t>Running Jumble</a:t>
            </a:r>
            <a:endParaRPr lang="en-IN" dirty="0"/>
          </a:p>
        </p:txBody>
      </p:sp>
      <p:sp>
        <p:nvSpPr>
          <p:cNvPr id="3" name="Content Placeholder 2"/>
          <p:cNvSpPr>
            <a:spLocks noGrp="1"/>
          </p:cNvSpPr>
          <p:nvPr>
            <p:ph idx="1"/>
          </p:nvPr>
        </p:nvSpPr>
        <p:spPr>
          <a:xfrm>
            <a:off x="803717" y="3204060"/>
            <a:ext cx="3504457" cy="789905"/>
          </a:xfrm>
        </p:spPr>
        <p:txBody>
          <a:bodyPr>
            <a:noAutofit/>
          </a:bodyPr>
          <a:lstStyle/>
          <a:p>
            <a:r>
              <a:rPr lang="en-IN" sz="2000" dirty="0" smtClean="0">
                <a:solidFill>
                  <a:schemeClr val="accent6">
                    <a:lumMod val="50000"/>
                  </a:schemeClr>
                </a:solidFill>
              </a:rPr>
              <a:t>Open </a:t>
            </a:r>
            <a:r>
              <a:rPr lang="en-IN" sz="2000" dirty="0">
                <a:solidFill>
                  <a:schemeClr val="accent6">
                    <a:lumMod val="50000"/>
                  </a:schemeClr>
                </a:solidFill>
              </a:rPr>
              <a:t>the eclipse </a:t>
            </a:r>
            <a:r>
              <a:rPr lang="en-IN" sz="2000" dirty="0" smtClean="0">
                <a:solidFill>
                  <a:schemeClr val="accent6">
                    <a:lumMod val="50000"/>
                  </a:schemeClr>
                </a:solidFill>
              </a:rPr>
              <a:t>MARS </a:t>
            </a:r>
          </a:p>
          <a:p>
            <a:r>
              <a:rPr lang="en-IN" sz="2000" dirty="0">
                <a:solidFill>
                  <a:schemeClr val="accent6">
                    <a:lumMod val="50000"/>
                  </a:schemeClr>
                </a:solidFill>
              </a:rPr>
              <a:t>C</a:t>
            </a:r>
            <a:r>
              <a:rPr lang="en-IN" sz="2000" dirty="0" smtClean="0">
                <a:solidFill>
                  <a:schemeClr val="accent6">
                    <a:lumMod val="50000"/>
                  </a:schemeClr>
                </a:solidFill>
              </a:rPr>
              <a:t>reate </a:t>
            </a:r>
            <a:r>
              <a:rPr lang="en-IN" sz="2000" dirty="0">
                <a:solidFill>
                  <a:schemeClr val="accent6">
                    <a:lumMod val="50000"/>
                  </a:schemeClr>
                </a:solidFill>
              </a:rPr>
              <a:t>a new work </a:t>
            </a:r>
            <a:r>
              <a:rPr lang="en-IN" sz="2000" dirty="0" smtClean="0">
                <a:solidFill>
                  <a:schemeClr val="accent6">
                    <a:lumMod val="50000"/>
                  </a:schemeClr>
                </a:solidFill>
              </a:rPr>
              <a:t>space</a:t>
            </a:r>
            <a:endParaRPr lang="en-IN" sz="2000" dirty="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4308174" y="1721225"/>
            <a:ext cx="4591126" cy="4975790"/>
          </a:xfrm>
          <a:prstGeom prst="rect">
            <a:avLst/>
          </a:prstGeom>
          <a:noFill/>
          <a:ln>
            <a:noFill/>
          </a:ln>
        </p:spPr>
      </p:pic>
    </p:spTree>
    <p:extLst>
      <p:ext uri="{BB962C8B-B14F-4D97-AF65-F5344CB8AC3E}">
        <p14:creationId xmlns:p14="http://schemas.microsoft.com/office/powerpoint/2010/main" val="4282282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409" y="660421"/>
            <a:ext cx="7752591" cy="643944"/>
          </a:xfrm>
        </p:spPr>
        <p:txBody>
          <a:bodyPr/>
          <a:lstStyle/>
          <a:p>
            <a:pPr algn="ctr"/>
            <a:r>
              <a:rPr lang="en-IN" dirty="0"/>
              <a:t>Running Jumble</a:t>
            </a:r>
          </a:p>
        </p:txBody>
      </p:sp>
      <p:sp>
        <p:nvSpPr>
          <p:cNvPr id="3" name="Content Placeholder 2"/>
          <p:cNvSpPr>
            <a:spLocks noGrp="1"/>
          </p:cNvSpPr>
          <p:nvPr>
            <p:ph idx="1"/>
          </p:nvPr>
        </p:nvSpPr>
        <p:spPr>
          <a:xfrm>
            <a:off x="659147" y="2876156"/>
            <a:ext cx="2917772" cy="1278985"/>
          </a:xfrm>
        </p:spPr>
        <p:txBody>
          <a:bodyPr>
            <a:normAutofit/>
          </a:bodyPr>
          <a:lstStyle/>
          <a:p>
            <a:r>
              <a:rPr lang="en-IN" sz="2400" dirty="0">
                <a:solidFill>
                  <a:schemeClr val="accent6">
                    <a:lumMod val="50000"/>
                  </a:schemeClr>
                </a:solidFill>
              </a:rPr>
              <a:t>A screen will appear as </a:t>
            </a:r>
            <a:r>
              <a:rPr lang="en-IN" sz="2400" dirty="0" smtClean="0">
                <a:solidFill>
                  <a:schemeClr val="accent6">
                    <a:lumMod val="50000"/>
                  </a:schemeClr>
                </a:solidFill>
              </a:rPr>
              <a:t>shown</a:t>
            </a:r>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5" name="Picture 4"/>
          <p:cNvPicPr/>
          <p:nvPr/>
        </p:nvPicPr>
        <p:blipFill>
          <a:blip r:embed="rId2"/>
          <a:stretch>
            <a:fillRect/>
          </a:stretch>
        </p:blipFill>
        <p:spPr>
          <a:xfrm>
            <a:off x="3307976" y="1613647"/>
            <a:ext cx="5688105" cy="5136777"/>
          </a:xfrm>
          <a:prstGeom prst="rect">
            <a:avLst/>
          </a:prstGeom>
        </p:spPr>
      </p:pic>
    </p:spTree>
    <p:extLst>
      <p:ext uri="{BB962C8B-B14F-4D97-AF65-F5344CB8AC3E}">
        <p14:creationId xmlns:p14="http://schemas.microsoft.com/office/powerpoint/2010/main" val="24406346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71" y="604545"/>
            <a:ext cx="7675317" cy="728172"/>
          </a:xfrm>
        </p:spPr>
        <p:txBody>
          <a:bodyPr/>
          <a:lstStyle/>
          <a:p>
            <a:pPr algn="ctr"/>
            <a:r>
              <a:rPr lang="en-IN" dirty="0"/>
              <a:t>Running Jumble</a:t>
            </a:r>
          </a:p>
        </p:txBody>
      </p:sp>
      <p:sp>
        <p:nvSpPr>
          <p:cNvPr id="3" name="Content Placeholder 2"/>
          <p:cNvSpPr>
            <a:spLocks noGrp="1"/>
          </p:cNvSpPr>
          <p:nvPr>
            <p:ph idx="1"/>
          </p:nvPr>
        </p:nvSpPr>
        <p:spPr>
          <a:xfrm>
            <a:off x="803717" y="2073270"/>
            <a:ext cx="2054446" cy="2875247"/>
          </a:xfrm>
        </p:spPr>
        <p:txBody>
          <a:bodyPr>
            <a:normAutofit/>
          </a:bodyPr>
          <a:lstStyle/>
          <a:p>
            <a:r>
              <a:rPr lang="en-IN" sz="2000" dirty="0">
                <a:solidFill>
                  <a:schemeClr val="accent6">
                    <a:lumMod val="50000"/>
                  </a:schemeClr>
                </a:solidFill>
              </a:rPr>
              <a:t>Close the welcome screen. </a:t>
            </a:r>
            <a:endParaRPr lang="en-IN" sz="2000" dirty="0" smtClean="0">
              <a:solidFill>
                <a:schemeClr val="accent6">
                  <a:lumMod val="50000"/>
                </a:schemeClr>
              </a:solidFill>
            </a:endParaRPr>
          </a:p>
          <a:p>
            <a:r>
              <a:rPr lang="en-IN" sz="2000" dirty="0" smtClean="0">
                <a:solidFill>
                  <a:schemeClr val="accent6">
                    <a:lumMod val="50000"/>
                  </a:schemeClr>
                </a:solidFill>
              </a:rPr>
              <a:t>After </a:t>
            </a:r>
            <a:r>
              <a:rPr lang="en-IN" sz="2000" dirty="0">
                <a:solidFill>
                  <a:schemeClr val="accent6">
                    <a:lumMod val="50000"/>
                  </a:schemeClr>
                </a:solidFill>
              </a:rPr>
              <a:t>closing </a:t>
            </a:r>
            <a:r>
              <a:rPr lang="en-IN" sz="2000" dirty="0" smtClean="0">
                <a:solidFill>
                  <a:schemeClr val="accent6">
                    <a:lumMod val="50000"/>
                  </a:schemeClr>
                </a:solidFill>
              </a:rPr>
              <a:t>this, </a:t>
            </a:r>
            <a:r>
              <a:rPr lang="en-IN" sz="2000" dirty="0">
                <a:solidFill>
                  <a:schemeClr val="accent6">
                    <a:lumMod val="50000"/>
                  </a:schemeClr>
                </a:solidFill>
              </a:rPr>
              <a:t>now screen will become as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5" name="Picture 4"/>
          <p:cNvPicPr/>
          <p:nvPr/>
        </p:nvPicPr>
        <p:blipFill>
          <a:blip r:embed="rId2"/>
          <a:stretch>
            <a:fillRect/>
          </a:stretch>
        </p:blipFill>
        <p:spPr>
          <a:xfrm>
            <a:off x="2858164" y="1532965"/>
            <a:ext cx="6111024" cy="5234533"/>
          </a:xfrm>
          <a:prstGeom prst="rect">
            <a:avLst/>
          </a:prstGeom>
        </p:spPr>
      </p:pic>
    </p:spTree>
    <p:extLst>
      <p:ext uri="{BB962C8B-B14F-4D97-AF65-F5344CB8AC3E}">
        <p14:creationId xmlns:p14="http://schemas.microsoft.com/office/powerpoint/2010/main" val="9479543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167" y="508964"/>
            <a:ext cx="7726833" cy="643944"/>
          </a:xfrm>
        </p:spPr>
        <p:txBody>
          <a:bodyPr/>
          <a:lstStyle/>
          <a:p>
            <a:pPr algn="ctr"/>
            <a:r>
              <a:rPr lang="en-IN" dirty="0"/>
              <a:t>Running Jumble</a:t>
            </a:r>
          </a:p>
        </p:txBody>
      </p:sp>
      <p:sp>
        <p:nvSpPr>
          <p:cNvPr id="3" name="Content Placeholder 2"/>
          <p:cNvSpPr>
            <a:spLocks noGrp="1"/>
          </p:cNvSpPr>
          <p:nvPr>
            <p:ph idx="1"/>
          </p:nvPr>
        </p:nvSpPr>
        <p:spPr>
          <a:xfrm>
            <a:off x="301061" y="2674450"/>
            <a:ext cx="3020363" cy="837126"/>
          </a:xfrm>
        </p:spPr>
        <p:txBody>
          <a:bodyPr>
            <a:normAutofit/>
          </a:bodyPr>
          <a:lstStyle/>
          <a:p>
            <a:pPr lvl="0"/>
            <a:r>
              <a:rPr lang="en-IN" sz="2000" dirty="0" smtClean="0">
                <a:solidFill>
                  <a:schemeClr val="accent6">
                    <a:lumMod val="50000"/>
                  </a:schemeClr>
                </a:solidFill>
              </a:rPr>
              <a:t>Go to File-</a:t>
            </a:r>
            <a:r>
              <a:rPr lang="en-IN" sz="2000" dirty="0">
                <a:solidFill>
                  <a:schemeClr val="accent6">
                    <a:lumMod val="50000"/>
                  </a:schemeClr>
                </a:solidFill>
              </a:rPr>
              <a:t>&gt;New-&gt;Java </a:t>
            </a:r>
            <a:r>
              <a:rPr lang="en-IN" sz="2000" dirty="0" smtClean="0">
                <a:solidFill>
                  <a:schemeClr val="accent6">
                    <a:lumMod val="50000"/>
                  </a:schemeClr>
                </a:solidFill>
              </a:rPr>
              <a:t>Project</a:t>
            </a:r>
            <a:endParaRPr lang="en-IN" sz="20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5" name="Picture 4"/>
          <p:cNvPicPr/>
          <p:nvPr/>
        </p:nvPicPr>
        <p:blipFill>
          <a:blip r:embed="rId2"/>
          <a:stretch>
            <a:fillRect/>
          </a:stretch>
        </p:blipFill>
        <p:spPr>
          <a:xfrm>
            <a:off x="2837329" y="1398494"/>
            <a:ext cx="6152125" cy="5362914"/>
          </a:xfrm>
          <a:prstGeom prst="rect">
            <a:avLst/>
          </a:prstGeom>
        </p:spPr>
      </p:pic>
    </p:spTree>
    <p:extLst>
      <p:ext uri="{BB962C8B-B14F-4D97-AF65-F5344CB8AC3E}">
        <p14:creationId xmlns:p14="http://schemas.microsoft.com/office/powerpoint/2010/main" val="1648146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8531" y="661252"/>
            <a:ext cx="7765469" cy="618186"/>
          </a:xfrm>
        </p:spPr>
        <p:txBody>
          <a:bodyPr>
            <a:normAutofit fontScale="90000"/>
          </a:bodyPr>
          <a:lstStyle/>
          <a:p>
            <a:pPr algn="ctr"/>
            <a:r>
              <a:rPr lang="en-IN" dirty="0"/>
              <a:t>Running Jumble</a:t>
            </a:r>
          </a:p>
        </p:txBody>
      </p:sp>
      <p:sp>
        <p:nvSpPr>
          <p:cNvPr id="3" name="Content Placeholder 2"/>
          <p:cNvSpPr>
            <a:spLocks noGrp="1"/>
          </p:cNvSpPr>
          <p:nvPr>
            <p:ph idx="1"/>
          </p:nvPr>
        </p:nvSpPr>
        <p:spPr>
          <a:xfrm>
            <a:off x="511228" y="2420093"/>
            <a:ext cx="2621936" cy="1788836"/>
          </a:xfrm>
        </p:spPr>
        <p:txBody>
          <a:bodyPr>
            <a:normAutofit fontScale="85000" lnSpcReduction="10000"/>
          </a:bodyPr>
          <a:lstStyle/>
          <a:p>
            <a:r>
              <a:rPr lang="en-IN" sz="2400" dirty="0" smtClean="0">
                <a:solidFill>
                  <a:schemeClr val="accent6">
                    <a:lumMod val="50000"/>
                  </a:schemeClr>
                </a:solidFill>
              </a:rPr>
              <a:t>Give </a:t>
            </a:r>
            <a:r>
              <a:rPr lang="en-IN" sz="2400" dirty="0">
                <a:solidFill>
                  <a:schemeClr val="accent6">
                    <a:lumMod val="50000"/>
                  </a:schemeClr>
                </a:solidFill>
              </a:rPr>
              <a:t>the project </a:t>
            </a:r>
            <a:r>
              <a:rPr lang="en-IN" sz="2400" dirty="0" smtClean="0">
                <a:solidFill>
                  <a:schemeClr val="accent6">
                    <a:lumMod val="50000"/>
                  </a:schemeClr>
                </a:solidFill>
              </a:rPr>
              <a:t>name (e.g.  “</a:t>
            </a:r>
            <a:r>
              <a:rPr lang="en-IN" sz="2400" dirty="0" err="1" smtClean="0">
                <a:solidFill>
                  <a:schemeClr val="accent6">
                    <a:lumMod val="50000"/>
                  </a:schemeClr>
                </a:solidFill>
              </a:rPr>
              <a:t>lab_work</a:t>
            </a:r>
            <a:r>
              <a:rPr lang="en-IN" sz="2400" dirty="0">
                <a:solidFill>
                  <a:schemeClr val="accent6">
                    <a:lumMod val="50000"/>
                  </a:schemeClr>
                </a:solidFill>
              </a:rPr>
              <a:t>” )</a:t>
            </a:r>
            <a:endParaRPr lang="en-IN" sz="2400" dirty="0" smtClean="0">
              <a:solidFill>
                <a:schemeClr val="accent6">
                  <a:lumMod val="50000"/>
                </a:schemeClr>
              </a:solidFill>
            </a:endParaRPr>
          </a:p>
          <a:p>
            <a:r>
              <a:rPr lang="en-IN" sz="2400" dirty="0" smtClean="0">
                <a:solidFill>
                  <a:schemeClr val="accent6">
                    <a:lumMod val="50000"/>
                  </a:schemeClr>
                </a:solidFill>
              </a:rPr>
              <a:t>Then </a:t>
            </a:r>
            <a:r>
              <a:rPr lang="en-IN" sz="2400" dirty="0">
                <a:solidFill>
                  <a:schemeClr val="accent6">
                    <a:lumMod val="50000"/>
                  </a:schemeClr>
                </a:solidFill>
              </a:rPr>
              <a:t>click </a:t>
            </a:r>
            <a:r>
              <a:rPr lang="en-IN" sz="2400" dirty="0" smtClean="0">
                <a:solidFill>
                  <a:schemeClr val="accent6">
                    <a:lumMod val="50000"/>
                  </a:schemeClr>
                </a:solidFill>
              </a:rPr>
              <a:t>Finish</a:t>
            </a:r>
            <a:endParaRPr lang="en-IN" sz="2400" dirty="0">
              <a:solidFill>
                <a:schemeClr val="accent6">
                  <a:lumMod val="50000"/>
                </a:schemeClr>
              </a:solidFill>
            </a:endParaRPr>
          </a:p>
          <a:p>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5" name="Picture 4"/>
          <p:cNvPicPr/>
          <p:nvPr/>
        </p:nvPicPr>
        <p:blipFill>
          <a:blip r:embed="rId2"/>
          <a:stretch>
            <a:fillRect/>
          </a:stretch>
        </p:blipFill>
        <p:spPr>
          <a:xfrm>
            <a:off x="3025588" y="1465729"/>
            <a:ext cx="5997388" cy="5269922"/>
          </a:xfrm>
          <a:prstGeom prst="rect">
            <a:avLst/>
          </a:prstGeom>
        </p:spPr>
      </p:pic>
    </p:spTree>
    <p:extLst>
      <p:ext uri="{BB962C8B-B14F-4D97-AF65-F5344CB8AC3E}">
        <p14:creationId xmlns:p14="http://schemas.microsoft.com/office/powerpoint/2010/main" val="15638430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893" y="641933"/>
            <a:ext cx="7713954" cy="656823"/>
          </a:xfrm>
        </p:spPr>
        <p:txBody>
          <a:bodyPr/>
          <a:lstStyle/>
          <a:p>
            <a:pPr algn="ctr"/>
            <a:r>
              <a:rPr lang="en-IN" dirty="0"/>
              <a:t>Running Jumble</a:t>
            </a:r>
          </a:p>
        </p:txBody>
      </p:sp>
      <p:sp>
        <p:nvSpPr>
          <p:cNvPr id="3" name="Content Placeholder 2"/>
          <p:cNvSpPr>
            <a:spLocks noGrp="1"/>
          </p:cNvSpPr>
          <p:nvPr>
            <p:ph idx="1"/>
          </p:nvPr>
        </p:nvSpPr>
        <p:spPr>
          <a:xfrm>
            <a:off x="408070" y="2326782"/>
            <a:ext cx="3424342" cy="1627029"/>
          </a:xfrm>
        </p:spPr>
        <p:txBody>
          <a:bodyPr>
            <a:noAutofit/>
          </a:bodyPr>
          <a:lstStyle/>
          <a:p>
            <a:r>
              <a:rPr lang="en-IN" sz="2400" dirty="0">
                <a:solidFill>
                  <a:schemeClr val="accent6">
                    <a:lumMod val="50000"/>
                  </a:schemeClr>
                </a:solidFill>
              </a:rPr>
              <a:t>On clicking </a:t>
            </a:r>
            <a:r>
              <a:rPr lang="en-IN" sz="2400" dirty="0" smtClean="0">
                <a:solidFill>
                  <a:schemeClr val="accent6">
                    <a:lumMod val="50000"/>
                  </a:schemeClr>
                </a:solidFill>
              </a:rPr>
              <a:t>Finish</a:t>
            </a:r>
          </a:p>
          <a:p>
            <a:pPr lvl="1"/>
            <a:r>
              <a:rPr lang="en-IN" sz="2000" dirty="0" smtClean="0">
                <a:solidFill>
                  <a:schemeClr val="accent6">
                    <a:lumMod val="50000"/>
                  </a:schemeClr>
                </a:solidFill>
              </a:rPr>
              <a:t> </a:t>
            </a:r>
            <a:r>
              <a:rPr lang="en-IN" sz="2000" dirty="0">
                <a:solidFill>
                  <a:schemeClr val="accent6">
                    <a:lumMod val="50000"/>
                  </a:schemeClr>
                </a:solidFill>
              </a:rPr>
              <a:t>project will be created and </a:t>
            </a:r>
            <a:endParaRPr lang="en-IN" sz="2000" dirty="0" smtClean="0">
              <a:solidFill>
                <a:schemeClr val="accent6">
                  <a:lumMod val="50000"/>
                </a:schemeClr>
              </a:solidFill>
            </a:endParaRPr>
          </a:p>
          <a:p>
            <a:pPr lvl="1"/>
            <a:r>
              <a:rPr lang="en-IN" sz="2000" dirty="0" smtClean="0">
                <a:solidFill>
                  <a:schemeClr val="accent6">
                    <a:lumMod val="50000"/>
                  </a:schemeClr>
                </a:solidFill>
              </a:rPr>
              <a:t>displayed </a:t>
            </a:r>
            <a:r>
              <a:rPr lang="en-IN" sz="2000" dirty="0">
                <a:solidFill>
                  <a:schemeClr val="accent6">
                    <a:lumMod val="50000"/>
                  </a:schemeClr>
                </a:solidFill>
              </a:rPr>
              <a:t>in project explorer on the left hand side of the window</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5" name="Picture 4"/>
          <p:cNvPicPr/>
          <p:nvPr/>
        </p:nvPicPr>
        <p:blipFill>
          <a:blip r:embed="rId2"/>
          <a:stretch>
            <a:fillRect/>
          </a:stretch>
        </p:blipFill>
        <p:spPr>
          <a:xfrm>
            <a:off x="3711388" y="1640541"/>
            <a:ext cx="5342459" cy="5120867"/>
          </a:xfrm>
          <a:prstGeom prst="rect">
            <a:avLst/>
          </a:prstGeom>
        </p:spPr>
      </p:pic>
    </p:spTree>
    <p:extLst>
      <p:ext uri="{BB962C8B-B14F-4D97-AF65-F5344CB8AC3E}">
        <p14:creationId xmlns:p14="http://schemas.microsoft.com/office/powerpoint/2010/main" val="6735540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088" y="641261"/>
            <a:ext cx="7465474" cy="658168"/>
          </a:xfrm>
        </p:spPr>
        <p:txBody>
          <a:bodyPr/>
          <a:lstStyle/>
          <a:p>
            <a:pPr algn="ctr"/>
            <a:r>
              <a:rPr lang="en-IN" dirty="0" smtClean="0"/>
              <a:t>Introduction</a:t>
            </a:r>
            <a:endParaRPr lang="en-IN" dirty="0"/>
          </a:p>
        </p:txBody>
      </p:sp>
      <p:sp>
        <p:nvSpPr>
          <p:cNvPr id="3" name="Content Placeholder 2"/>
          <p:cNvSpPr>
            <a:spLocks noGrp="1"/>
          </p:cNvSpPr>
          <p:nvPr>
            <p:ph idx="1"/>
          </p:nvPr>
        </p:nvSpPr>
        <p:spPr>
          <a:xfrm>
            <a:off x="1096206" y="2070847"/>
            <a:ext cx="7856132" cy="5726553"/>
          </a:xfrm>
        </p:spPr>
        <p:txBody>
          <a:bodyPr>
            <a:normAutofit/>
          </a:bodyPr>
          <a:lstStyle/>
          <a:p>
            <a:pPr algn="just"/>
            <a:r>
              <a:rPr lang="en-IN" sz="2400" dirty="0" smtClean="0">
                <a:solidFill>
                  <a:schemeClr val="accent6">
                    <a:lumMod val="50000"/>
                  </a:schemeClr>
                </a:solidFill>
              </a:rPr>
              <a:t>After all the results have been tabulated, Jumble returns </a:t>
            </a:r>
          </a:p>
          <a:p>
            <a:pPr lvl="1" algn="just"/>
            <a:r>
              <a:rPr lang="en-IN" sz="2000" dirty="0" smtClean="0">
                <a:solidFill>
                  <a:schemeClr val="accent6">
                    <a:lumMod val="50000"/>
                  </a:schemeClr>
                </a:solidFill>
              </a:rPr>
              <a:t>a </a:t>
            </a:r>
            <a:r>
              <a:rPr lang="en-IN" sz="2000" b="1" dirty="0" smtClean="0">
                <a:solidFill>
                  <a:schemeClr val="accent6">
                    <a:lumMod val="50000"/>
                  </a:schemeClr>
                </a:solidFill>
              </a:rPr>
              <a:t>mutation score</a:t>
            </a:r>
            <a:r>
              <a:rPr lang="en-IN" sz="2000" dirty="0" smtClean="0">
                <a:solidFill>
                  <a:schemeClr val="accent6">
                    <a:lumMod val="50000"/>
                  </a:schemeClr>
                </a:solidFill>
              </a:rPr>
              <a:t> which is a percentage of all the generated mutants that have been killed. </a:t>
            </a:r>
          </a:p>
          <a:p>
            <a:pPr algn="just"/>
            <a:r>
              <a:rPr lang="en-IN" sz="2400" dirty="0" smtClean="0">
                <a:solidFill>
                  <a:schemeClr val="accent6">
                    <a:lumMod val="50000"/>
                  </a:schemeClr>
                </a:solidFill>
              </a:rPr>
              <a:t>Additionally, your console output will tell you the details regarding each </a:t>
            </a:r>
            <a:r>
              <a:rPr lang="en-IN" sz="2400" b="1" dirty="0" smtClean="0">
                <a:solidFill>
                  <a:schemeClr val="accent6">
                    <a:lumMod val="50000"/>
                  </a:schemeClr>
                </a:solidFill>
              </a:rPr>
              <a:t>live</a:t>
            </a:r>
            <a:r>
              <a:rPr lang="en-IN" sz="2400" dirty="0" smtClean="0">
                <a:solidFill>
                  <a:schemeClr val="accent6">
                    <a:lumMod val="50000"/>
                  </a:schemeClr>
                </a:solidFill>
              </a:rPr>
              <a:t> mutant.</a:t>
            </a:r>
          </a:p>
          <a:p>
            <a:pPr algn="just"/>
            <a:r>
              <a:rPr lang="en-IN" sz="2400" dirty="0" smtClean="0">
                <a:solidFill>
                  <a:schemeClr val="accent6">
                    <a:lumMod val="50000"/>
                  </a:schemeClr>
                </a:solidFill>
              </a:rPr>
              <a:t>Jumble is a class level mutation testing tool that works in conjunction with </a:t>
            </a:r>
            <a:r>
              <a:rPr lang="en-IN" sz="2400" dirty="0" err="1" smtClean="0">
                <a:solidFill>
                  <a:schemeClr val="accent6">
                    <a:lumMod val="50000"/>
                  </a:schemeClr>
                </a:solidFill>
              </a:rPr>
              <a:t>JUnit</a:t>
            </a:r>
            <a:r>
              <a:rPr lang="en-IN" sz="2400" dirty="0" smtClean="0">
                <a:solidFill>
                  <a:schemeClr val="accent6">
                    <a:lumMod val="50000"/>
                  </a:schemeClr>
                </a:solidFill>
              </a:rPr>
              <a:t>. </a:t>
            </a:r>
            <a:endParaRPr lang="en-IN" sz="2400" dirty="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1504479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5500" y="641933"/>
            <a:ext cx="7752590" cy="656823"/>
          </a:xfrm>
        </p:spPr>
        <p:txBody>
          <a:bodyPr/>
          <a:lstStyle/>
          <a:p>
            <a:pPr algn="ctr"/>
            <a:r>
              <a:rPr lang="en-IN" dirty="0"/>
              <a:t>Running Jumble</a:t>
            </a:r>
          </a:p>
        </p:txBody>
      </p:sp>
      <p:sp>
        <p:nvSpPr>
          <p:cNvPr id="3" name="Content Placeholder 2"/>
          <p:cNvSpPr>
            <a:spLocks noGrp="1"/>
          </p:cNvSpPr>
          <p:nvPr>
            <p:ph idx="1"/>
          </p:nvPr>
        </p:nvSpPr>
        <p:spPr>
          <a:xfrm>
            <a:off x="803717" y="2432656"/>
            <a:ext cx="2091378" cy="1198050"/>
          </a:xfrm>
        </p:spPr>
        <p:txBody>
          <a:bodyPr>
            <a:normAutofit fontScale="92500" lnSpcReduction="20000"/>
          </a:bodyPr>
          <a:lstStyle/>
          <a:p>
            <a:r>
              <a:rPr lang="en-IN" sz="2400" dirty="0">
                <a:solidFill>
                  <a:schemeClr val="accent6">
                    <a:lumMod val="50000"/>
                  </a:schemeClr>
                </a:solidFill>
              </a:rPr>
              <a:t>Then expand your project</a:t>
            </a:r>
          </a:p>
          <a:p>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5" name="Picture 4"/>
          <p:cNvPicPr/>
          <p:nvPr/>
        </p:nvPicPr>
        <p:blipFill>
          <a:blip r:embed="rId2"/>
          <a:stretch>
            <a:fillRect/>
          </a:stretch>
        </p:blipFill>
        <p:spPr>
          <a:xfrm>
            <a:off x="2474260" y="1492624"/>
            <a:ext cx="6553830" cy="5204389"/>
          </a:xfrm>
          <a:prstGeom prst="rect">
            <a:avLst/>
          </a:prstGeom>
        </p:spPr>
      </p:pic>
    </p:spTree>
    <p:extLst>
      <p:ext uri="{BB962C8B-B14F-4D97-AF65-F5344CB8AC3E}">
        <p14:creationId xmlns:p14="http://schemas.microsoft.com/office/powerpoint/2010/main" val="28704054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409" y="641933"/>
            <a:ext cx="7752591" cy="656823"/>
          </a:xfrm>
        </p:spPr>
        <p:txBody>
          <a:bodyPr/>
          <a:lstStyle/>
          <a:p>
            <a:pPr algn="ctr"/>
            <a:r>
              <a:rPr lang="en-IN" dirty="0"/>
              <a:t>Running Jumble</a:t>
            </a:r>
          </a:p>
        </p:txBody>
      </p:sp>
      <p:sp>
        <p:nvSpPr>
          <p:cNvPr id="3" name="Content Placeholder 2"/>
          <p:cNvSpPr>
            <a:spLocks noGrp="1"/>
          </p:cNvSpPr>
          <p:nvPr>
            <p:ph idx="1"/>
          </p:nvPr>
        </p:nvSpPr>
        <p:spPr>
          <a:xfrm>
            <a:off x="803716" y="2259106"/>
            <a:ext cx="2450471" cy="2339788"/>
          </a:xfrm>
        </p:spPr>
        <p:txBody>
          <a:bodyPr>
            <a:normAutofit/>
          </a:bodyPr>
          <a:lstStyle/>
          <a:p>
            <a:r>
              <a:rPr lang="en-IN" sz="2400" dirty="0">
                <a:solidFill>
                  <a:schemeClr val="accent6">
                    <a:lumMod val="50000"/>
                  </a:schemeClr>
                </a:solidFill>
              </a:rPr>
              <a:t>Right click on the project and </a:t>
            </a:r>
            <a:endParaRPr lang="en-IN" sz="2400" dirty="0" smtClean="0">
              <a:solidFill>
                <a:schemeClr val="accent6">
                  <a:lumMod val="50000"/>
                </a:schemeClr>
              </a:solidFill>
            </a:endParaRPr>
          </a:p>
          <a:p>
            <a:pPr lvl="1"/>
            <a:r>
              <a:rPr lang="en-IN" sz="2200" dirty="0" smtClean="0">
                <a:solidFill>
                  <a:schemeClr val="accent6">
                    <a:lumMod val="50000"/>
                  </a:schemeClr>
                </a:solidFill>
              </a:rPr>
              <a:t>then </a:t>
            </a:r>
            <a:r>
              <a:rPr lang="en-IN" sz="2200" dirty="0" err="1">
                <a:solidFill>
                  <a:schemeClr val="accent6">
                    <a:lumMod val="50000"/>
                  </a:schemeClr>
                </a:solidFill>
              </a:rPr>
              <a:t>new</a:t>
            </a:r>
            <a:r>
              <a:rPr lang="en-IN" sz="2200" dirty="0" err="1">
                <a:solidFill>
                  <a:schemeClr val="accent6">
                    <a:lumMod val="50000"/>
                  </a:schemeClr>
                </a:solidFill>
                <a:sym typeface="Wingdings" panose="05000000000000000000" pitchFamily="2" charset="2"/>
              </a:rPr>
              <a:t></a:t>
            </a:r>
            <a:r>
              <a:rPr lang="en-IN" sz="2200" dirty="0" err="1" smtClean="0">
                <a:solidFill>
                  <a:schemeClr val="accent6">
                    <a:lumMod val="50000"/>
                  </a:schemeClr>
                </a:solidFill>
              </a:rPr>
              <a:t>class</a:t>
            </a:r>
            <a:endParaRPr lang="en-IN" sz="22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5" name="Picture 4"/>
          <p:cNvPicPr/>
          <p:nvPr/>
        </p:nvPicPr>
        <p:blipFill>
          <a:blip r:embed="rId2"/>
          <a:stretch>
            <a:fillRect/>
          </a:stretch>
        </p:blipFill>
        <p:spPr>
          <a:xfrm>
            <a:off x="3254187" y="1298756"/>
            <a:ext cx="5773903" cy="5378824"/>
          </a:xfrm>
          <a:prstGeom prst="rect">
            <a:avLst/>
          </a:prstGeom>
        </p:spPr>
      </p:pic>
    </p:spTree>
    <p:extLst>
      <p:ext uri="{BB962C8B-B14F-4D97-AF65-F5344CB8AC3E}">
        <p14:creationId xmlns:p14="http://schemas.microsoft.com/office/powerpoint/2010/main" val="32132835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621" y="641933"/>
            <a:ext cx="7752591" cy="656823"/>
          </a:xfrm>
        </p:spPr>
        <p:txBody>
          <a:bodyPr/>
          <a:lstStyle/>
          <a:p>
            <a:pPr algn="ctr"/>
            <a:r>
              <a:rPr lang="en-IN" dirty="0"/>
              <a:t>Running Jumble</a:t>
            </a:r>
          </a:p>
        </p:txBody>
      </p:sp>
      <p:sp>
        <p:nvSpPr>
          <p:cNvPr id="3" name="Content Placeholder 2"/>
          <p:cNvSpPr>
            <a:spLocks noGrp="1"/>
          </p:cNvSpPr>
          <p:nvPr>
            <p:ph idx="1"/>
          </p:nvPr>
        </p:nvSpPr>
        <p:spPr>
          <a:xfrm>
            <a:off x="511228" y="2439284"/>
            <a:ext cx="3032673" cy="3329504"/>
          </a:xfrm>
        </p:spPr>
        <p:txBody>
          <a:bodyPr>
            <a:normAutofit/>
          </a:bodyPr>
          <a:lstStyle/>
          <a:p>
            <a:r>
              <a:rPr lang="en-IN" sz="2400" dirty="0">
                <a:solidFill>
                  <a:schemeClr val="accent6">
                    <a:lumMod val="50000"/>
                  </a:schemeClr>
                </a:solidFill>
              </a:rPr>
              <a:t>New window will be open as shown </a:t>
            </a:r>
            <a:r>
              <a:rPr lang="en-IN" sz="2400" dirty="0" smtClean="0">
                <a:solidFill>
                  <a:schemeClr val="accent6">
                    <a:lumMod val="50000"/>
                  </a:schemeClr>
                </a:solidFill>
              </a:rPr>
              <a:t>in figure. </a:t>
            </a:r>
          </a:p>
          <a:p>
            <a:r>
              <a:rPr lang="en-IN" sz="2400" dirty="0" smtClean="0">
                <a:solidFill>
                  <a:schemeClr val="accent6">
                    <a:lumMod val="50000"/>
                  </a:schemeClr>
                </a:solidFill>
              </a:rPr>
              <a:t>Enter class </a:t>
            </a:r>
            <a:r>
              <a:rPr lang="en-IN" sz="2400" dirty="0">
                <a:solidFill>
                  <a:schemeClr val="accent6">
                    <a:lumMod val="50000"/>
                  </a:schemeClr>
                </a:solidFill>
              </a:rPr>
              <a:t>name and package name. </a:t>
            </a:r>
            <a:endParaRPr lang="en-IN" sz="2400" dirty="0" smtClean="0">
              <a:solidFill>
                <a:schemeClr val="accent6">
                  <a:lumMod val="50000"/>
                </a:schemeClr>
              </a:solidFill>
            </a:endParaRPr>
          </a:p>
          <a:p>
            <a:r>
              <a:rPr lang="en-IN" sz="2400" dirty="0" smtClean="0">
                <a:solidFill>
                  <a:schemeClr val="accent6">
                    <a:lumMod val="50000"/>
                  </a:schemeClr>
                </a:solidFill>
              </a:rPr>
              <a:t>Then </a:t>
            </a:r>
            <a:r>
              <a:rPr lang="en-IN" sz="2400" dirty="0">
                <a:solidFill>
                  <a:schemeClr val="accent6">
                    <a:lumMod val="50000"/>
                  </a:schemeClr>
                </a:solidFill>
              </a:rPr>
              <a:t>click </a:t>
            </a:r>
            <a:r>
              <a:rPr lang="en-IN" sz="2400" dirty="0" smtClean="0">
                <a:solidFill>
                  <a:schemeClr val="accent6">
                    <a:lumMod val="50000"/>
                  </a:schemeClr>
                </a:solidFill>
              </a:rPr>
              <a:t>Finish</a:t>
            </a:r>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7" name="Picture 6"/>
          <p:cNvPicPr/>
          <p:nvPr/>
        </p:nvPicPr>
        <p:blipFill>
          <a:blip r:embed="rId2"/>
          <a:stretch>
            <a:fillRect/>
          </a:stretch>
        </p:blipFill>
        <p:spPr>
          <a:xfrm>
            <a:off x="3535171" y="1532966"/>
            <a:ext cx="5376817" cy="5140790"/>
          </a:xfrm>
          <a:prstGeom prst="rect">
            <a:avLst/>
          </a:prstGeom>
        </p:spPr>
      </p:pic>
    </p:spTree>
    <p:extLst>
      <p:ext uri="{BB962C8B-B14F-4D97-AF65-F5344CB8AC3E}">
        <p14:creationId xmlns:p14="http://schemas.microsoft.com/office/powerpoint/2010/main" val="36337850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008" y="670731"/>
            <a:ext cx="7701075" cy="645078"/>
          </a:xfrm>
        </p:spPr>
        <p:txBody>
          <a:bodyPr/>
          <a:lstStyle/>
          <a:p>
            <a:pPr algn="ctr"/>
            <a:r>
              <a:rPr lang="en-IN" dirty="0"/>
              <a:t>Running Jumble</a:t>
            </a:r>
          </a:p>
        </p:txBody>
      </p:sp>
      <p:sp>
        <p:nvSpPr>
          <p:cNvPr id="3" name="Content Placeholder 2"/>
          <p:cNvSpPr>
            <a:spLocks noGrp="1"/>
          </p:cNvSpPr>
          <p:nvPr>
            <p:ph idx="1"/>
          </p:nvPr>
        </p:nvSpPr>
        <p:spPr>
          <a:xfrm>
            <a:off x="511229" y="2232299"/>
            <a:ext cx="3025348" cy="1736476"/>
          </a:xfrm>
        </p:spPr>
        <p:txBody>
          <a:bodyPr>
            <a:noAutofit/>
          </a:bodyPr>
          <a:lstStyle/>
          <a:p>
            <a:pPr algn="just"/>
            <a:r>
              <a:rPr lang="en-IN" sz="2400" dirty="0">
                <a:solidFill>
                  <a:schemeClr val="accent6">
                    <a:lumMod val="50000"/>
                  </a:schemeClr>
                </a:solidFill>
              </a:rPr>
              <a:t>Now the screen appeared </a:t>
            </a:r>
            <a:r>
              <a:rPr lang="en-IN" sz="2400" dirty="0" smtClean="0">
                <a:solidFill>
                  <a:schemeClr val="accent6">
                    <a:lumMod val="50000"/>
                  </a:schemeClr>
                </a:solidFill>
              </a:rPr>
              <a:t>as </a:t>
            </a:r>
          </a:p>
          <a:p>
            <a:pPr algn="just"/>
            <a:r>
              <a:rPr lang="en-IN" sz="2400" dirty="0" smtClean="0">
                <a:solidFill>
                  <a:schemeClr val="accent6">
                    <a:lumMod val="50000"/>
                  </a:schemeClr>
                </a:solidFill>
              </a:rPr>
              <a:t>write </a:t>
            </a:r>
            <a:r>
              <a:rPr lang="en-IN" sz="2400" dirty="0">
                <a:solidFill>
                  <a:schemeClr val="accent6">
                    <a:lumMod val="50000"/>
                  </a:schemeClr>
                </a:solidFill>
              </a:rPr>
              <a:t>down the code for factorial.java without the main function. </a:t>
            </a:r>
          </a:p>
          <a:p>
            <a:pPr algn="just"/>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2050" name="Picture 2" descr="C:\Users\KIIT\Desktop\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667" y="1433015"/>
            <a:ext cx="4981433" cy="529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907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773" y="660684"/>
            <a:ext cx="7701075" cy="619321"/>
          </a:xfrm>
        </p:spPr>
        <p:txBody>
          <a:bodyPr>
            <a:normAutofit fontScale="90000"/>
          </a:bodyPr>
          <a:lstStyle/>
          <a:p>
            <a:pPr algn="ctr"/>
            <a:r>
              <a:rPr lang="en-IN" dirty="0"/>
              <a:t>Running Jumble</a:t>
            </a:r>
          </a:p>
        </p:txBody>
      </p:sp>
      <p:sp>
        <p:nvSpPr>
          <p:cNvPr id="3" name="Content Placeholder 2"/>
          <p:cNvSpPr>
            <a:spLocks noGrp="1"/>
          </p:cNvSpPr>
          <p:nvPr>
            <p:ph idx="1"/>
          </p:nvPr>
        </p:nvSpPr>
        <p:spPr>
          <a:xfrm>
            <a:off x="630876" y="2791395"/>
            <a:ext cx="2717442" cy="590256"/>
          </a:xfrm>
        </p:spPr>
        <p:txBody>
          <a:bodyPr>
            <a:normAutofit fontScale="85000" lnSpcReduction="20000"/>
          </a:bodyPr>
          <a:lstStyle/>
          <a:p>
            <a:r>
              <a:rPr lang="en-IN" sz="2400" dirty="0">
                <a:solidFill>
                  <a:schemeClr val="accent6">
                    <a:lumMod val="50000"/>
                  </a:schemeClr>
                </a:solidFill>
              </a:rPr>
              <a:t>After completing save this.</a:t>
            </a:r>
          </a:p>
          <a:p>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5" name="Picture 4"/>
          <p:cNvPicPr/>
          <p:nvPr/>
        </p:nvPicPr>
        <p:blipFill>
          <a:blip r:embed="rId2"/>
          <a:stretch>
            <a:fillRect/>
          </a:stretch>
        </p:blipFill>
        <p:spPr>
          <a:xfrm>
            <a:off x="3196423" y="1438835"/>
            <a:ext cx="5853448" cy="5314122"/>
          </a:xfrm>
          <a:prstGeom prst="rect">
            <a:avLst/>
          </a:prstGeom>
        </p:spPr>
      </p:pic>
    </p:spTree>
    <p:extLst>
      <p:ext uri="{BB962C8B-B14F-4D97-AF65-F5344CB8AC3E}">
        <p14:creationId xmlns:p14="http://schemas.microsoft.com/office/powerpoint/2010/main" val="1159656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916" y="622615"/>
            <a:ext cx="7712053" cy="695459"/>
          </a:xfrm>
        </p:spPr>
        <p:txBody>
          <a:bodyPr/>
          <a:lstStyle/>
          <a:p>
            <a:pPr algn="ctr"/>
            <a:r>
              <a:rPr lang="en-IN" dirty="0"/>
              <a:t>Running Jumble</a:t>
            </a:r>
          </a:p>
        </p:txBody>
      </p:sp>
      <p:sp>
        <p:nvSpPr>
          <p:cNvPr id="3" name="Content Placeholder 2"/>
          <p:cNvSpPr>
            <a:spLocks noGrp="1"/>
          </p:cNvSpPr>
          <p:nvPr>
            <p:ph idx="1"/>
          </p:nvPr>
        </p:nvSpPr>
        <p:spPr>
          <a:xfrm>
            <a:off x="638570" y="2347642"/>
            <a:ext cx="2629065" cy="847834"/>
          </a:xfrm>
        </p:spPr>
        <p:txBody>
          <a:bodyPr>
            <a:noAutofit/>
          </a:bodyPr>
          <a:lstStyle/>
          <a:p>
            <a:r>
              <a:rPr lang="en-IN" sz="2400" dirty="0">
                <a:solidFill>
                  <a:schemeClr val="accent6">
                    <a:lumMod val="50000"/>
                  </a:schemeClr>
                </a:solidFill>
              </a:rPr>
              <a:t>Now again right click on project </a:t>
            </a:r>
            <a:endParaRPr lang="en-IN" sz="2400" dirty="0" smtClean="0">
              <a:solidFill>
                <a:schemeClr val="accent6">
                  <a:lumMod val="50000"/>
                </a:schemeClr>
              </a:solidFill>
            </a:endParaRPr>
          </a:p>
          <a:p>
            <a:pPr lvl="1"/>
            <a:r>
              <a:rPr lang="en-IN" sz="2200" dirty="0" smtClean="0">
                <a:solidFill>
                  <a:schemeClr val="accent6">
                    <a:lumMod val="50000"/>
                  </a:schemeClr>
                </a:solidFill>
              </a:rPr>
              <a:t>then </a:t>
            </a:r>
            <a:r>
              <a:rPr lang="en-IN" sz="2200" dirty="0">
                <a:solidFill>
                  <a:schemeClr val="accent6">
                    <a:lumMod val="50000"/>
                  </a:schemeClr>
                </a:solidFill>
              </a:rPr>
              <a:t>new</a:t>
            </a:r>
            <a:r>
              <a:rPr lang="en-IN" sz="2200" dirty="0">
                <a:solidFill>
                  <a:schemeClr val="accent6">
                    <a:lumMod val="50000"/>
                  </a:schemeClr>
                </a:solidFill>
                <a:sym typeface="Wingdings" panose="05000000000000000000" pitchFamily="2" charset="2"/>
              </a:rPr>
              <a:t></a:t>
            </a:r>
            <a:r>
              <a:rPr lang="en-IN" sz="2200" dirty="0">
                <a:solidFill>
                  <a:schemeClr val="accent6">
                    <a:lumMod val="50000"/>
                  </a:schemeClr>
                </a:solidFill>
              </a:rPr>
              <a:t> class</a:t>
            </a:r>
          </a:p>
          <a:p>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5" name="Picture 4"/>
          <p:cNvPicPr/>
          <p:nvPr/>
        </p:nvPicPr>
        <p:blipFill>
          <a:blip r:embed="rId2"/>
          <a:stretch>
            <a:fillRect/>
          </a:stretch>
        </p:blipFill>
        <p:spPr>
          <a:xfrm>
            <a:off x="3092824" y="1700012"/>
            <a:ext cx="5948145" cy="5125791"/>
          </a:xfrm>
          <a:prstGeom prst="rect">
            <a:avLst/>
          </a:prstGeom>
        </p:spPr>
      </p:pic>
    </p:spTree>
    <p:extLst>
      <p:ext uri="{BB962C8B-B14F-4D97-AF65-F5344CB8AC3E}">
        <p14:creationId xmlns:p14="http://schemas.microsoft.com/office/powerpoint/2010/main" val="590456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228" y="588765"/>
            <a:ext cx="7572286" cy="763160"/>
          </a:xfrm>
        </p:spPr>
        <p:txBody>
          <a:bodyPr/>
          <a:lstStyle/>
          <a:p>
            <a:pPr algn="ctr"/>
            <a:r>
              <a:rPr lang="en-IN" dirty="0"/>
              <a:t>Running Jumble</a:t>
            </a:r>
          </a:p>
        </p:txBody>
      </p:sp>
      <p:sp>
        <p:nvSpPr>
          <p:cNvPr id="3" name="Content Placeholder 2"/>
          <p:cNvSpPr>
            <a:spLocks noGrp="1"/>
          </p:cNvSpPr>
          <p:nvPr>
            <p:ph idx="1"/>
          </p:nvPr>
        </p:nvSpPr>
        <p:spPr>
          <a:xfrm>
            <a:off x="511228" y="2293854"/>
            <a:ext cx="3092584" cy="847834"/>
          </a:xfrm>
        </p:spPr>
        <p:txBody>
          <a:bodyPr>
            <a:noAutofit/>
          </a:bodyPr>
          <a:lstStyle/>
          <a:p>
            <a:r>
              <a:rPr lang="en-IN" sz="2400" dirty="0">
                <a:solidFill>
                  <a:schemeClr val="accent6">
                    <a:lumMod val="50000"/>
                  </a:schemeClr>
                </a:solidFill>
              </a:rPr>
              <a:t>Give the name as factorialTest.java within the same package.</a:t>
            </a:r>
          </a:p>
          <a:p>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5" name="Picture 4"/>
          <p:cNvPicPr/>
          <p:nvPr/>
        </p:nvPicPr>
        <p:blipFill>
          <a:blip r:embed="rId2"/>
          <a:stretch>
            <a:fillRect/>
          </a:stretch>
        </p:blipFill>
        <p:spPr>
          <a:xfrm>
            <a:off x="3603812" y="1635616"/>
            <a:ext cx="5424278" cy="5125791"/>
          </a:xfrm>
          <a:prstGeom prst="rect">
            <a:avLst/>
          </a:prstGeom>
        </p:spPr>
      </p:pic>
    </p:spTree>
    <p:extLst>
      <p:ext uri="{BB962C8B-B14F-4D97-AF65-F5344CB8AC3E}">
        <p14:creationId xmlns:p14="http://schemas.microsoft.com/office/powerpoint/2010/main" val="42804789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3985" y="570551"/>
            <a:ext cx="7572286" cy="632200"/>
          </a:xfrm>
        </p:spPr>
        <p:txBody>
          <a:bodyPr>
            <a:normAutofit fontScale="90000"/>
          </a:bodyPr>
          <a:lstStyle/>
          <a:p>
            <a:pPr algn="ctr"/>
            <a:r>
              <a:rPr lang="en-IN" dirty="0"/>
              <a:t>Running </a:t>
            </a:r>
            <a:r>
              <a:rPr lang="en-IN" dirty="0" smtClean="0"/>
              <a:t>Jumble</a:t>
            </a:r>
            <a:endParaRPr lang="en-IN" dirty="0"/>
          </a:p>
        </p:txBody>
      </p:sp>
      <p:sp>
        <p:nvSpPr>
          <p:cNvPr id="3" name="Content Placeholder 2"/>
          <p:cNvSpPr>
            <a:spLocks noGrp="1"/>
          </p:cNvSpPr>
          <p:nvPr>
            <p:ph idx="1"/>
          </p:nvPr>
        </p:nvSpPr>
        <p:spPr>
          <a:xfrm>
            <a:off x="803717" y="2135683"/>
            <a:ext cx="2431532" cy="815662"/>
          </a:xfrm>
        </p:spPr>
        <p:txBody>
          <a:bodyPr>
            <a:noAutofit/>
          </a:bodyPr>
          <a:lstStyle/>
          <a:p>
            <a:pPr algn="just"/>
            <a:r>
              <a:rPr lang="en-IN" sz="2400" dirty="0">
                <a:solidFill>
                  <a:schemeClr val="accent6">
                    <a:lumMod val="50000"/>
                  </a:schemeClr>
                </a:solidFill>
              </a:rPr>
              <a:t>Click finish. Now screen appear to be as </a:t>
            </a:r>
            <a:r>
              <a:rPr lang="en-IN" sz="2400" dirty="0" smtClean="0">
                <a:solidFill>
                  <a:schemeClr val="accent6">
                    <a:lumMod val="50000"/>
                  </a:schemeClr>
                </a:solidFill>
              </a:rPr>
              <a:t>shown</a:t>
            </a:r>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5" name="Picture 4"/>
          <p:cNvPicPr/>
          <p:nvPr/>
        </p:nvPicPr>
        <p:blipFill>
          <a:blip r:embed="rId2"/>
          <a:stretch>
            <a:fillRect/>
          </a:stretch>
        </p:blipFill>
        <p:spPr>
          <a:xfrm>
            <a:off x="3235250" y="1337697"/>
            <a:ext cx="5818598" cy="5479961"/>
          </a:xfrm>
          <a:prstGeom prst="rect">
            <a:avLst/>
          </a:prstGeom>
        </p:spPr>
      </p:pic>
    </p:spTree>
    <p:extLst>
      <p:ext uri="{BB962C8B-B14F-4D97-AF65-F5344CB8AC3E}">
        <p14:creationId xmlns:p14="http://schemas.microsoft.com/office/powerpoint/2010/main" val="15722716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991" y="600457"/>
            <a:ext cx="7427890" cy="632200"/>
          </a:xfrm>
        </p:spPr>
        <p:txBody>
          <a:bodyPr>
            <a:normAutofit fontScale="90000"/>
          </a:bodyPr>
          <a:lstStyle/>
          <a:p>
            <a:pPr algn="ctr"/>
            <a:r>
              <a:rPr lang="en-IN" dirty="0"/>
              <a:t>Running Jumble</a:t>
            </a:r>
          </a:p>
        </p:txBody>
      </p:sp>
      <p:sp>
        <p:nvSpPr>
          <p:cNvPr id="3" name="Content Placeholder 2"/>
          <p:cNvSpPr>
            <a:spLocks noGrp="1"/>
          </p:cNvSpPr>
          <p:nvPr>
            <p:ph idx="1"/>
          </p:nvPr>
        </p:nvSpPr>
        <p:spPr>
          <a:xfrm>
            <a:off x="511228" y="2445282"/>
            <a:ext cx="1842247" cy="1535047"/>
          </a:xfrm>
        </p:spPr>
        <p:txBody>
          <a:bodyPr>
            <a:normAutofit fontScale="92500" lnSpcReduction="20000"/>
          </a:bodyPr>
          <a:lstStyle/>
          <a:p>
            <a:r>
              <a:rPr lang="en-IN" sz="2400" dirty="0">
                <a:solidFill>
                  <a:schemeClr val="accent6">
                    <a:lumMod val="50000"/>
                  </a:schemeClr>
                </a:solidFill>
              </a:rPr>
              <a:t>Write the code for test class and save it.</a:t>
            </a:r>
          </a:p>
          <a:p>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5" name="Picture 4"/>
          <p:cNvPicPr/>
          <p:nvPr/>
        </p:nvPicPr>
        <p:blipFill>
          <a:blip r:embed="rId2"/>
          <a:stretch>
            <a:fillRect/>
          </a:stretch>
        </p:blipFill>
        <p:spPr>
          <a:xfrm>
            <a:off x="2474260" y="1289022"/>
            <a:ext cx="6553830" cy="5472385"/>
          </a:xfrm>
          <a:prstGeom prst="rect">
            <a:avLst/>
          </a:prstGeom>
        </p:spPr>
      </p:pic>
    </p:spTree>
    <p:extLst>
      <p:ext uri="{BB962C8B-B14F-4D97-AF65-F5344CB8AC3E}">
        <p14:creationId xmlns:p14="http://schemas.microsoft.com/office/powerpoint/2010/main" val="28078735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772" y="588765"/>
            <a:ext cx="7688196" cy="763160"/>
          </a:xfrm>
        </p:spPr>
        <p:txBody>
          <a:bodyPr>
            <a:normAutofit/>
          </a:bodyPr>
          <a:lstStyle/>
          <a:p>
            <a:pPr algn="ctr"/>
            <a:r>
              <a:rPr lang="en-IN" dirty="0"/>
              <a:t>Running Jumble</a:t>
            </a:r>
          </a:p>
        </p:txBody>
      </p:sp>
      <p:sp>
        <p:nvSpPr>
          <p:cNvPr id="3" name="Content Placeholder 2"/>
          <p:cNvSpPr>
            <a:spLocks noGrp="1"/>
          </p:cNvSpPr>
          <p:nvPr>
            <p:ph idx="1"/>
          </p:nvPr>
        </p:nvSpPr>
        <p:spPr>
          <a:xfrm>
            <a:off x="511228" y="1578748"/>
            <a:ext cx="2470737" cy="1581930"/>
          </a:xfrm>
        </p:spPr>
        <p:txBody>
          <a:bodyPr>
            <a:noAutofit/>
          </a:bodyPr>
          <a:lstStyle/>
          <a:p>
            <a:r>
              <a:rPr lang="en-IN" sz="2400" dirty="0">
                <a:solidFill>
                  <a:schemeClr val="accent6">
                    <a:lumMod val="50000"/>
                  </a:schemeClr>
                </a:solidFill>
              </a:rPr>
              <a:t>Since many errors appear </a:t>
            </a:r>
            <a:endParaRPr lang="en-IN" sz="2400" dirty="0" smtClean="0">
              <a:solidFill>
                <a:schemeClr val="accent6">
                  <a:lumMod val="50000"/>
                </a:schemeClr>
              </a:solidFill>
            </a:endParaRPr>
          </a:p>
          <a:p>
            <a:pPr lvl="1"/>
            <a:r>
              <a:rPr lang="en-IN" sz="2200" dirty="0" smtClean="0">
                <a:solidFill>
                  <a:schemeClr val="accent6">
                    <a:lumMod val="50000"/>
                  </a:schemeClr>
                </a:solidFill>
              </a:rPr>
              <a:t>build </a:t>
            </a:r>
            <a:r>
              <a:rPr lang="en-IN" sz="2200" dirty="0">
                <a:solidFill>
                  <a:schemeClr val="accent6">
                    <a:lumMod val="50000"/>
                  </a:schemeClr>
                </a:solidFill>
              </a:rPr>
              <a:t>the path by right click </a:t>
            </a:r>
            <a:r>
              <a:rPr lang="en-IN" sz="2200" dirty="0" smtClean="0">
                <a:solidFill>
                  <a:schemeClr val="accent6">
                    <a:lumMod val="50000"/>
                  </a:schemeClr>
                </a:solidFill>
              </a:rPr>
              <a:t>on </a:t>
            </a:r>
            <a:r>
              <a:rPr lang="en-IN" sz="2200" dirty="0">
                <a:solidFill>
                  <a:schemeClr val="accent6">
                    <a:lumMod val="50000"/>
                  </a:schemeClr>
                </a:solidFill>
              </a:rPr>
              <a:t>the project then </a:t>
            </a:r>
            <a:endParaRPr lang="en-IN" sz="2200" dirty="0" smtClean="0">
              <a:solidFill>
                <a:schemeClr val="accent6">
                  <a:lumMod val="50000"/>
                </a:schemeClr>
              </a:solidFill>
            </a:endParaRPr>
          </a:p>
          <a:p>
            <a:pPr lvl="1"/>
            <a:r>
              <a:rPr lang="en-IN" sz="2200" dirty="0" smtClean="0">
                <a:solidFill>
                  <a:schemeClr val="accent6">
                    <a:lumMod val="50000"/>
                  </a:schemeClr>
                </a:solidFill>
              </a:rPr>
              <a:t>select </a:t>
            </a:r>
            <a:r>
              <a:rPr lang="en-IN" sz="2200" dirty="0">
                <a:solidFill>
                  <a:schemeClr val="accent6">
                    <a:lumMod val="50000"/>
                  </a:schemeClr>
                </a:solidFill>
              </a:rPr>
              <a:t>build path </a:t>
            </a:r>
            <a:r>
              <a:rPr lang="en-IN" sz="2200" dirty="0">
                <a:solidFill>
                  <a:schemeClr val="accent6">
                    <a:lumMod val="50000"/>
                  </a:schemeClr>
                </a:solidFill>
                <a:sym typeface="Wingdings" panose="05000000000000000000" pitchFamily="2" charset="2"/>
              </a:rPr>
              <a:t></a:t>
            </a:r>
            <a:r>
              <a:rPr lang="en-IN" sz="2200" dirty="0">
                <a:solidFill>
                  <a:schemeClr val="accent6">
                    <a:lumMod val="50000"/>
                  </a:schemeClr>
                </a:solidFill>
              </a:rPr>
              <a:t> configure Build path</a:t>
            </a:r>
          </a:p>
          <a:p>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5" name="Picture 4"/>
          <p:cNvPicPr/>
          <p:nvPr/>
        </p:nvPicPr>
        <p:blipFill>
          <a:blip r:embed="rId2"/>
          <a:stretch>
            <a:fillRect/>
          </a:stretch>
        </p:blipFill>
        <p:spPr>
          <a:xfrm>
            <a:off x="2981965" y="1640541"/>
            <a:ext cx="6059003" cy="5163671"/>
          </a:xfrm>
          <a:prstGeom prst="rect">
            <a:avLst/>
          </a:prstGeom>
        </p:spPr>
      </p:pic>
    </p:spTree>
    <p:extLst>
      <p:ext uri="{BB962C8B-B14F-4D97-AF65-F5344CB8AC3E}">
        <p14:creationId xmlns:p14="http://schemas.microsoft.com/office/powerpoint/2010/main" val="1656598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771" y="670653"/>
            <a:ext cx="7791227" cy="599383"/>
          </a:xfrm>
        </p:spPr>
        <p:txBody>
          <a:bodyPr>
            <a:normAutofit fontScale="90000"/>
          </a:bodyPr>
          <a:lstStyle/>
          <a:p>
            <a:pPr algn="ctr"/>
            <a:r>
              <a:rPr lang="en-IN" dirty="0"/>
              <a:t>Introduction</a:t>
            </a:r>
          </a:p>
        </p:txBody>
      </p:sp>
      <p:sp>
        <p:nvSpPr>
          <p:cNvPr id="3" name="Content Placeholder 2"/>
          <p:cNvSpPr>
            <a:spLocks noGrp="1"/>
          </p:cNvSpPr>
          <p:nvPr>
            <p:ph idx="1"/>
          </p:nvPr>
        </p:nvSpPr>
        <p:spPr>
          <a:xfrm>
            <a:off x="1352770" y="1963270"/>
            <a:ext cx="7791227" cy="5836024"/>
          </a:xfrm>
        </p:spPr>
        <p:txBody>
          <a:bodyPr>
            <a:normAutofit/>
          </a:bodyPr>
          <a:lstStyle/>
          <a:p>
            <a:pPr algn="just"/>
            <a:r>
              <a:rPr lang="en-IN" sz="2800" dirty="0">
                <a:solidFill>
                  <a:schemeClr val="accent6">
                    <a:lumMod val="50000"/>
                  </a:schemeClr>
                </a:solidFill>
              </a:rPr>
              <a:t>The purpose of mutation testing is </a:t>
            </a:r>
            <a:endParaRPr lang="en-IN" sz="2800" dirty="0" smtClean="0">
              <a:solidFill>
                <a:schemeClr val="accent6">
                  <a:lumMod val="50000"/>
                </a:schemeClr>
              </a:solidFill>
            </a:endParaRPr>
          </a:p>
          <a:p>
            <a:pPr lvl="1" algn="just"/>
            <a:r>
              <a:rPr lang="en-IN" sz="2400" dirty="0" smtClean="0">
                <a:solidFill>
                  <a:schemeClr val="accent6">
                    <a:lumMod val="50000"/>
                  </a:schemeClr>
                </a:solidFill>
              </a:rPr>
              <a:t>to </a:t>
            </a:r>
            <a:r>
              <a:rPr lang="en-IN" sz="2400" dirty="0">
                <a:solidFill>
                  <a:schemeClr val="accent6">
                    <a:lumMod val="50000"/>
                  </a:schemeClr>
                </a:solidFill>
              </a:rPr>
              <a:t>provide a measure of the effectiveness of test cases. </a:t>
            </a:r>
            <a:endParaRPr lang="en-IN" sz="2400" dirty="0" smtClean="0">
              <a:solidFill>
                <a:schemeClr val="accent6">
                  <a:lumMod val="50000"/>
                </a:schemeClr>
              </a:solidFill>
            </a:endParaRPr>
          </a:p>
          <a:p>
            <a:pPr algn="just"/>
            <a:r>
              <a:rPr lang="en-IN" sz="2800" dirty="0" smtClean="0">
                <a:solidFill>
                  <a:schemeClr val="accent6">
                    <a:lumMod val="50000"/>
                  </a:schemeClr>
                </a:solidFill>
              </a:rPr>
              <a:t>A </a:t>
            </a:r>
            <a:r>
              <a:rPr lang="en-IN" sz="2800" dirty="0">
                <a:solidFill>
                  <a:schemeClr val="accent6">
                    <a:lumMod val="50000"/>
                  </a:schemeClr>
                </a:solidFill>
              </a:rPr>
              <a:t>single mutation is performed on the code to be tested</a:t>
            </a:r>
            <a:r>
              <a:rPr lang="en-IN" sz="2800" dirty="0" smtClean="0">
                <a:solidFill>
                  <a:schemeClr val="accent6">
                    <a:lumMod val="50000"/>
                  </a:schemeClr>
                </a:solidFill>
              </a:rPr>
              <a:t>;</a:t>
            </a:r>
          </a:p>
          <a:p>
            <a:pPr lvl="1" algn="just"/>
            <a:r>
              <a:rPr lang="en-IN" sz="2400" dirty="0" smtClean="0">
                <a:solidFill>
                  <a:schemeClr val="accent6">
                    <a:lumMod val="50000"/>
                  </a:schemeClr>
                </a:solidFill>
              </a:rPr>
              <a:t> </a:t>
            </a:r>
            <a:r>
              <a:rPr lang="en-IN" sz="2400" dirty="0">
                <a:solidFill>
                  <a:schemeClr val="accent6">
                    <a:lumMod val="50000"/>
                  </a:schemeClr>
                </a:solidFill>
              </a:rPr>
              <a:t>the corresponding test cases are then executed. </a:t>
            </a:r>
            <a:endParaRPr lang="en-IN" sz="2400" dirty="0" smtClean="0">
              <a:solidFill>
                <a:schemeClr val="accent6">
                  <a:lumMod val="50000"/>
                </a:schemeClr>
              </a:solidFill>
            </a:endParaRPr>
          </a:p>
          <a:p>
            <a:pPr algn="just"/>
            <a:endParaRPr lang="en-IN" sz="2800" dirty="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5822366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8682" y="629055"/>
            <a:ext cx="7675318" cy="682580"/>
          </a:xfrm>
        </p:spPr>
        <p:txBody>
          <a:bodyPr/>
          <a:lstStyle/>
          <a:p>
            <a:pPr algn="ctr"/>
            <a:r>
              <a:rPr lang="en-IN" dirty="0"/>
              <a:t>Running Jumble</a:t>
            </a:r>
          </a:p>
        </p:txBody>
      </p:sp>
      <p:sp>
        <p:nvSpPr>
          <p:cNvPr id="3" name="Content Placeholder 2"/>
          <p:cNvSpPr>
            <a:spLocks noGrp="1"/>
          </p:cNvSpPr>
          <p:nvPr>
            <p:ph idx="1"/>
          </p:nvPr>
        </p:nvSpPr>
        <p:spPr>
          <a:xfrm>
            <a:off x="511228" y="1929617"/>
            <a:ext cx="2941953" cy="927279"/>
          </a:xfrm>
        </p:spPr>
        <p:txBody>
          <a:bodyPr>
            <a:noAutofit/>
          </a:bodyPr>
          <a:lstStyle/>
          <a:p>
            <a:r>
              <a:rPr lang="en-IN" sz="2000" dirty="0">
                <a:solidFill>
                  <a:schemeClr val="accent6">
                    <a:lumMod val="50000"/>
                  </a:schemeClr>
                </a:solidFill>
              </a:rPr>
              <a:t>New screen appear as</a:t>
            </a:r>
          </a:p>
          <a:p>
            <a:r>
              <a:rPr lang="en-IN" sz="2000" dirty="0">
                <a:solidFill>
                  <a:schemeClr val="accent6">
                    <a:lumMod val="50000"/>
                  </a:schemeClr>
                </a:solidFill>
              </a:rPr>
              <a:t>Now add </a:t>
            </a:r>
            <a:r>
              <a:rPr lang="en-IN" sz="2000" dirty="0" smtClean="0">
                <a:solidFill>
                  <a:schemeClr val="accent6">
                    <a:lumMod val="50000"/>
                  </a:schemeClr>
                </a:solidFill>
              </a:rPr>
              <a:t>external </a:t>
            </a:r>
            <a:r>
              <a:rPr lang="en-IN" sz="2000" dirty="0">
                <a:solidFill>
                  <a:schemeClr val="accent6">
                    <a:lumMod val="50000"/>
                  </a:schemeClr>
                </a:solidFill>
              </a:rPr>
              <a:t>JAR file to library and click </a:t>
            </a:r>
            <a:r>
              <a:rPr lang="en-IN" sz="2000" dirty="0" smtClean="0">
                <a:solidFill>
                  <a:schemeClr val="accent6">
                    <a:lumMod val="50000"/>
                  </a:schemeClr>
                </a:solidFill>
              </a:rPr>
              <a:t>ok.</a:t>
            </a:r>
          </a:p>
          <a:p>
            <a:pPr marL="0" indent="0">
              <a:buNone/>
            </a:pPr>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5" name="Picture 4"/>
          <p:cNvPicPr/>
          <p:nvPr/>
        </p:nvPicPr>
        <p:blipFill>
          <a:blip r:embed="rId2"/>
          <a:stretch>
            <a:fillRect/>
          </a:stretch>
        </p:blipFill>
        <p:spPr>
          <a:xfrm>
            <a:off x="3385946" y="1659102"/>
            <a:ext cx="5690819" cy="5145109"/>
          </a:xfrm>
          <a:prstGeom prst="rect">
            <a:avLst/>
          </a:prstGeom>
        </p:spPr>
      </p:pic>
    </p:spTree>
    <p:extLst>
      <p:ext uri="{BB962C8B-B14F-4D97-AF65-F5344CB8AC3E}">
        <p14:creationId xmlns:p14="http://schemas.microsoft.com/office/powerpoint/2010/main" val="36310110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8682" y="629055"/>
            <a:ext cx="7675318" cy="682580"/>
          </a:xfrm>
        </p:spPr>
        <p:txBody>
          <a:bodyPr/>
          <a:lstStyle/>
          <a:p>
            <a:pPr algn="ctr"/>
            <a:r>
              <a:rPr lang="en-IN" dirty="0"/>
              <a:t>Running Jumble</a:t>
            </a:r>
          </a:p>
        </p:txBody>
      </p:sp>
      <p:sp>
        <p:nvSpPr>
          <p:cNvPr id="3" name="Content Placeholder 2"/>
          <p:cNvSpPr>
            <a:spLocks noGrp="1"/>
          </p:cNvSpPr>
          <p:nvPr>
            <p:ph idx="1"/>
          </p:nvPr>
        </p:nvSpPr>
        <p:spPr>
          <a:xfrm>
            <a:off x="1358152" y="1929617"/>
            <a:ext cx="7409329" cy="927279"/>
          </a:xfrm>
        </p:spPr>
        <p:txBody>
          <a:bodyPr>
            <a:noAutofit/>
          </a:bodyPr>
          <a:lstStyle/>
          <a:p>
            <a:r>
              <a:rPr lang="en-IN" sz="2000" dirty="0" smtClean="0">
                <a:solidFill>
                  <a:schemeClr val="accent6">
                    <a:lumMod val="50000"/>
                  </a:schemeClr>
                </a:solidFill>
              </a:rPr>
              <a:t>JAR files can be downloaded from the given link</a:t>
            </a:r>
          </a:p>
          <a:p>
            <a:pPr marL="0" indent="0">
              <a:buNone/>
            </a:pPr>
            <a:r>
              <a:rPr lang="en-IN" sz="2000" b="1" dirty="0" smtClean="0">
                <a:solidFill>
                  <a:schemeClr val="bg2">
                    <a:lumMod val="50000"/>
                  </a:schemeClr>
                </a:solidFill>
              </a:rPr>
              <a:t>      </a:t>
            </a:r>
            <a:r>
              <a:rPr lang="en-IN" sz="2000" b="1" dirty="0" smtClean="0">
                <a:solidFill>
                  <a:schemeClr val="accent2">
                    <a:lumMod val="75000"/>
                  </a:schemeClr>
                </a:solidFill>
              </a:rPr>
              <a:t>http</a:t>
            </a:r>
            <a:r>
              <a:rPr lang="en-IN" sz="2000" b="1" dirty="0">
                <a:solidFill>
                  <a:schemeClr val="accent2">
                    <a:lumMod val="75000"/>
                  </a:schemeClr>
                </a:solidFill>
              </a:rPr>
              <a:t>://sourceforge.net/projects/jumble/files/</a:t>
            </a:r>
          </a:p>
          <a:p>
            <a:endParaRPr lang="en-IN" sz="2000" dirty="0">
              <a:solidFill>
                <a:schemeClr val="accent6">
                  <a:lumMod val="50000"/>
                </a:schemeClr>
              </a:solidFill>
            </a:endParaRPr>
          </a:p>
          <a:p>
            <a:r>
              <a:rPr lang="en-IN" sz="2000" dirty="0" smtClean="0">
                <a:solidFill>
                  <a:schemeClr val="accent6">
                    <a:lumMod val="50000"/>
                  </a:schemeClr>
                </a:solidFill>
              </a:rPr>
              <a:t> JAR file of </a:t>
            </a:r>
            <a:r>
              <a:rPr lang="en-IN" sz="2000" dirty="0" err="1" smtClean="0">
                <a:solidFill>
                  <a:schemeClr val="accent6">
                    <a:lumMod val="50000"/>
                  </a:schemeClr>
                </a:solidFill>
              </a:rPr>
              <a:t>Junit</a:t>
            </a:r>
            <a:r>
              <a:rPr lang="en-IN" sz="2000" dirty="0" smtClean="0">
                <a:solidFill>
                  <a:schemeClr val="accent6">
                    <a:lumMod val="50000"/>
                  </a:schemeClr>
                </a:solidFill>
              </a:rPr>
              <a:t> can be downloaded from below link</a:t>
            </a:r>
          </a:p>
          <a:p>
            <a:pPr marL="0" indent="0">
              <a:buNone/>
            </a:pPr>
            <a:r>
              <a:rPr lang="en-IN" sz="2000" dirty="0" smtClean="0">
                <a:solidFill>
                  <a:schemeClr val="accent6">
                    <a:lumMod val="50000"/>
                  </a:schemeClr>
                </a:solidFill>
              </a:rPr>
              <a:t>               </a:t>
            </a:r>
            <a:r>
              <a:rPr lang="en-IN" sz="2000" b="1" dirty="0" smtClean="0">
                <a:solidFill>
                  <a:schemeClr val="accent2">
                    <a:lumMod val="75000"/>
                  </a:schemeClr>
                </a:solidFill>
              </a:rPr>
              <a:t>http</a:t>
            </a:r>
            <a:r>
              <a:rPr lang="en-IN" sz="2000" b="1" dirty="0">
                <a:solidFill>
                  <a:schemeClr val="accent2">
                    <a:lumMod val="75000"/>
                  </a:schemeClr>
                </a:solidFill>
              </a:rPr>
              <a:t>://junit.org/ </a:t>
            </a:r>
            <a:endParaRPr lang="en-IN" sz="2000" b="1" dirty="0" smtClean="0">
              <a:solidFill>
                <a:schemeClr val="accent2">
                  <a:lumMod val="75000"/>
                </a:schemeClr>
              </a:solidFill>
            </a:endParaRPr>
          </a:p>
          <a:p>
            <a:pPr marL="444500" indent="0">
              <a:buNone/>
            </a:pPr>
            <a:r>
              <a:rPr lang="en-IN" sz="2000" dirty="0" smtClean="0">
                <a:solidFill>
                  <a:schemeClr val="accent6">
                    <a:lumMod val="50000"/>
                  </a:schemeClr>
                </a:solidFill>
              </a:rPr>
              <a:t>then click on </a:t>
            </a:r>
            <a:r>
              <a:rPr lang="en-IN" sz="2000" b="1" dirty="0" smtClean="0">
                <a:solidFill>
                  <a:schemeClr val="accent2">
                    <a:lumMod val="75000"/>
                  </a:schemeClr>
                </a:solidFill>
              </a:rPr>
              <a:t>Download and Install </a:t>
            </a:r>
            <a:r>
              <a:rPr lang="en-IN" sz="2000" dirty="0" smtClean="0">
                <a:solidFill>
                  <a:schemeClr val="accent6">
                    <a:lumMod val="50000"/>
                  </a:schemeClr>
                </a:solidFill>
              </a:rPr>
              <a:t>and download  </a:t>
            </a:r>
            <a:r>
              <a:rPr lang="en-IN" sz="2000" b="1" dirty="0" smtClean="0">
                <a:solidFill>
                  <a:schemeClr val="accent2">
                    <a:lumMod val="75000"/>
                  </a:schemeClr>
                </a:solidFill>
              </a:rPr>
              <a:t>junit.jar</a:t>
            </a:r>
            <a:r>
              <a:rPr lang="en-IN" sz="2000" b="1" dirty="0" smtClean="0">
                <a:solidFill>
                  <a:schemeClr val="accent6">
                    <a:lumMod val="50000"/>
                  </a:schemeClr>
                </a:solidFill>
              </a:rPr>
              <a:t>.</a:t>
            </a:r>
          </a:p>
          <a:p>
            <a:pPr marL="0" indent="0">
              <a:buNone/>
            </a:pPr>
            <a:endParaRPr lang="en-IN" sz="2000" b="1" dirty="0" smtClean="0">
              <a:solidFill>
                <a:schemeClr val="accent2">
                  <a:lumMod val="75000"/>
                </a:schemeClr>
              </a:solidFill>
            </a:endParaRPr>
          </a:p>
          <a:p>
            <a:pPr marL="0" indent="0">
              <a:buNone/>
            </a:pPr>
            <a:endParaRPr lang="en-IN" sz="2400" dirty="0">
              <a:solidFill>
                <a:schemeClr val="accent6">
                  <a:lumMod val="50000"/>
                </a:schemeClr>
              </a:solidFill>
            </a:endParaRPr>
          </a:p>
          <a:p>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35061765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494" y="625577"/>
            <a:ext cx="7543800" cy="689535"/>
          </a:xfrm>
        </p:spPr>
        <p:txBody>
          <a:bodyPr/>
          <a:lstStyle/>
          <a:p>
            <a:pPr algn="ctr"/>
            <a:r>
              <a:rPr lang="en-IN" dirty="0"/>
              <a:t>Running Jumble</a:t>
            </a:r>
          </a:p>
        </p:txBody>
      </p:sp>
      <p:sp>
        <p:nvSpPr>
          <p:cNvPr id="3" name="Content Placeholder 2"/>
          <p:cNvSpPr>
            <a:spLocks noGrp="1"/>
          </p:cNvSpPr>
          <p:nvPr>
            <p:ph idx="1"/>
          </p:nvPr>
        </p:nvSpPr>
        <p:spPr>
          <a:xfrm>
            <a:off x="658907" y="2443829"/>
            <a:ext cx="1714620" cy="1496159"/>
          </a:xfrm>
        </p:spPr>
        <p:txBody>
          <a:bodyPr>
            <a:normAutofit fontScale="92500"/>
          </a:bodyPr>
          <a:lstStyle/>
          <a:p>
            <a:pPr algn="just"/>
            <a:r>
              <a:rPr lang="en-IN" sz="2400" dirty="0">
                <a:solidFill>
                  <a:schemeClr val="accent6">
                    <a:lumMod val="50000"/>
                  </a:schemeClr>
                </a:solidFill>
              </a:rPr>
              <a:t>Now error will not be there</a:t>
            </a:r>
          </a:p>
          <a:p>
            <a:endParaRPr lang="en-IN"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5" name="Picture 4"/>
          <p:cNvPicPr/>
          <p:nvPr/>
        </p:nvPicPr>
        <p:blipFill>
          <a:blip r:embed="rId2"/>
          <a:stretch>
            <a:fillRect/>
          </a:stretch>
        </p:blipFill>
        <p:spPr>
          <a:xfrm>
            <a:off x="2373528" y="1667436"/>
            <a:ext cx="6662896" cy="5123329"/>
          </a:xfrm>
          <a:prstGeom prst="rect">
            <a:avLst/>
          </a:prstGeom>
        </p:spPr>
      </p:pic>
    </p:spTree>
    <p:extLst>
      <p:ext uri="{BB962C8B-B14F-4D97-AF65-F5344CB8AC3E}">
        <p14:creationId xmlns:p14="http://schemas.microsoft.com/office/powerpoint/2010/main" val="40244109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648373"/>
            <a:ext cx="7427890" cy="643944"/>
          </a:xfrm>
        </p:spPr>
        <p:txBody>
          <a:bodyPr/>
          <a:lstStyle/>
          <a:p>
            <a:pPr algn="ctr"/>
            <a:r>
              <a:rPr lang="en-IN" dirty="0"/>
              <a:t>Running Jumble</a:t>
            </a:r>
          </a:p>
        </p:txBody>
      </p:sp>
      <p:sp>
        <p:nvSpPr>
          <p:cNvPr id="3" name="Content Placeholder 2"/>
          <p:cNvSpPr>
            <a:spLocks noGrp="1"/>
          </p:cNvSpPr>
          <p:nvPr>
            <p:ph idx="1"/>
          </p:nvPr>
        </p:nvSpPr>
        <p:spPr>
          <a:xfrm>
            <a:off x="511228" y="2212501"/>
            <a:ext cx="2524450" cy="1020475"/>
          </a:xfrm>
        </p:spPr>
        <p:txBody>
          <a:bodyPr>
            <a:noAutofit/>
          </a:bodyPr>
          <a:lstStyle/>
          <a:p>
            <a:pPr algn="just"/>
            <a:r>
              <a:rPr lang="en-IN" sz="2400" dirty="0">
                <a:solidFill>
                  <a:schemeClr val="accent6">
                    <a:lumMod val="50000"/>
                  </a:schemeClr>
                </a:solidFill>
              </a:rPr>
              <a:t>Run test file as </a:t>
            </a:r>
            <a:r>
              <a:rPr lang="en-IN" sz="2400" dirty="0" err="1" smtClean="0">
                <a:solidFill>
                  <a:schemeClr val="accent6">
                    <a:lumMod val="50000"/>
                  </a:schemeClr>
                </a:solidFill>
              </a:rPr>
              <a:t>JUnit</a:t>
            </a:r>
            <a:r>
              <a:rPr lang="en-IN" sz="2400" dirty="0" smtClean="0">
                <a:solidFill>
                  <a:schemeClr val="accent6">
                    <a:lumMod val="50000"/>
                  </a:schemeClr>
                </a:solidFill>
              </a:rPr>
              <a:t> </a:t>
            </a:r>
            <a:r>
              <a:rPr lang="en-IN" sz="2400" dirty="0">
                <a:solidFill>
                  <a:schemeClr val="accent6">
                    <a:lumMod val="50000"/>
                  </a:schemeClr>
                </a:solidFill>
              </a:rPr>
              <a:t>test. </a:t>
            </a:r>
            <a:endParaRPr lang="en-IN" sz="2400" dirty="0" smtClean="0">
              <a:solidFill>
                <a:schemeClr val="accent6">
                  <a:lumMod val="50000"/>
                </a:schemeClr>
              </a:solidFill>
            </a:endParaRPr>
          </a:p>
          <a:p>
            <a:pPr algn="just"/>
            <a:r>
              <a:rPr lang="en-IN" sz="2400" dirty="0" smtClean="0">
                <a:solidFill>
                  <a:schemeClr val="accent6">
                    <a:lumMod val="50000"/>
                  </a:schemeClr>
                </a:solidFill>
              </a:rPr>
              <a:t>On </a:t>
            </a:r>
            <a:r>
              <a:rPr lang="en-IN" sz="2400" dirty="0">
                <a:solidFill>
                  <a:schemeClr val="accent6">
                    <a:lumMod val="50000"/>
                  </a:schemeClr>
                </a:solidFill>
              </a:rPr>
              <a:t>left </a:t>
            </a:r>
            <a:r>
              <a:rPr lang="en-IN" sz="2400" dirty="0" smtClean="0">
                <a:solidFill>
                  <a:schemeClr val="accent6">
                    <a:lumMod val="50000"/>
                  </a:schemeClr>
                </a:solidFill>
              </a:rPr>
              <a:t>side, </a:t>
            </a:r>
            <a:r>
              <a:rPr lang="en-IN" sz="2400" dirty="0">
                <a:solidFill>
                  <a:schemeClr val="accent6">
                    <a:lumMod val="50000"/>
                  </a:schemeClr>
                </a:solidFill>
              </a:rPr>
              <a:t>green colour will </a:t>
            </a:r>
            <a:r>
              <a:rPr lang="en-IN" sz="2400" dirty="0" smtClean="0">
                <a:solidFill>
                  <a:schemeClr val="accent6">
                    <a:lumMod val="50000"/>
                  </a:schemeClr>
                </a:solidFill>
              </a:rPr>
              <a:t>indicate successful</a:t>
            </a:r>
            <a:endParaRPr lang="en-IN" sz="2400" dirty="0">
              <a:solidFill>
                <a:schemeClr val="accent6">
                  <a:lumMod val="50000"/>
                </a:schemeClr>
              </a:solidFill>
            </a:endParaRPr>
          </a:p>
          <a:p>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5" name="Picture 4"/>
          <p:cNvPicPr/>
          <p:nvPr/>
        </p:nvPicPr>
        <p:blipFill>
          <a:blip r:embed="rId2"/>
          <a:stretch>
            <a:fillRect/>
          </a:stretch>
        </p:blipFill>
        <p:spPr>
          <a:xfrm>
            <a:off x="2919770" y="1385047"/>
            <a:ext cx="6108320" cy="5378824"/>
          </a:xfrm>
          <a:prstGeom prst="rect">
            <a:avLst/>
          </a:prstGeom>
        </p:spPr>
      </p:pic>
    </p:spTree>
    <p:extLst>
      <p:ext uri="{BB962C8B-B14F-4D97-AF65-F5344CB8AC3E}">
        <p14:creationId xmlns:p14="http://schemas.microsoft.com/office/powerpoint/2010/main" val="36983389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0727" y="641366"/>
            <a:ext cx="7752591" cy="657957"/>
          </a:xfrm>
        </p:spPr>
        <p:txBody>
          <a:bodyPr/>
          <a:lstStyle/>
          <a:p>
            <a:pPr algn="ctr"/>
            <a:r>
              <a:rPr lang="en-IN" dirty="0"/>
              <a:t>Running Jumble</a:t>
            </a:r>
          </a:p>
        </p:txBody>
      </p:sp>
      <p:sp>
        <p:nvSpPr>
          <p:cNvPr id="3" name="Content Placeholder 2"/>
          <p:cNvSpPr>
            <a:spLocks noGrp="1"/>
          </p:cNvSpPr>
          <p:nvPr>
            <p:ph idx="1"/>
          </p:nvPr>
        </p:nvSpPr>
        <p:spPr>
          <a:xfrm>
            <a:off x="511228" y="2269333"/>
            <a:ext cx="2544736" cy="1939596"/>
          </a:xfrm>
        </p:spPr>
        <p:txBody>
          <a:bodyPr>
            <a:normAutofit fontScale="85000" lnSpcReduction="10000"/>
          </a:bodyPr>
          <a:lstStyle/>
          <a:p>
            <a:r>
              <a:rPr lang="en-IN" sz="2400" dirty="0">
                <a:solidFill>
                  <a:schemeClr val="accent6">
                    <a:lumMod val="50000"/>
                  </a:schemeClr>
                </a:solidFill>
              </a:rPr>
              <a:t>Now go to factorial.java then </a:t>
            </a:r>
            <a:endParaRPr lang="en-IN" sz="2400" dirty="0" smtClean="0">
              <a:solidFill>
                <a:schemeClr val="accent6">
                  <a:lumMod val="50000"/>
                </a:schemeClr>
              </a:solidFill>
            </a:endParaRPr>
          </a:p>
          <a:p>
            <a:pPr lvl="1"/>
            <a:r>
              <a:rPr lang="en-IN" sz="2000" dirty="0" smtClean="0">
                <a:solidFill>
                  <a:schemeClr val="accent6">
                    <a:lumMod val="50000"/>
                  </a:schemeClr>
                </a:solidFill>
              </a:rPr>
              <a:t>right </a:t>
            </a:r>
            <a:r>
              <a:rPr lang="en-IN" sz="2000" dirty="0">
                <a:solidFill>
                  <a:schemeClr val="accent6">
                    <a:lumMod val="50000"/>
                  </a:schemeClr>
                </a:solidFill>
              </a:rPr>
              <a:t>click</a:t>
            </a:r>
            <a:r>
              <a:rPr lang="en-IN" sz="2000" dirty="0">
                <a:solidFill>
                  <a:schemeClr val="accent6">
                    <a:lumMod val="50000"/>
                  </a:schemeClr>
                </a:solidFill>
                <a:sym typeface="Wingdings" panose="05000000000000000000" pitchFamily="2" charset="2"/>
              </a:rPr>
              <a:t></a:t>
            </a:r>
            <a:r>
              <a:rPr lang="en-IN" sz="2000" dirty="0">
                <a:solidFill>
                  <a:schemeClr val="accent6">
                    <a:lumMod val="50000"/>
                  </a:schemeClr>
                </a:solidFill>
              </a:rPr>
              <a:t> </a:t>
            </a:r>
            <a:r>
              <a:rPr lang="en-IN" sz="2000" dirty="0" smtClean="0">
                <a:solidFill>
                  <a:schemeClr val="accent6">
                    <a:lumMod val="50000"/>
                  </a:schemeClr>
                </a:solidFill>
              </a:rPr>
              <a:t>jumble </a:t>
            </a:r>
            <a:r>
              <a:rPr lang="en-IN" sz="2000" dirty="0">
                <a:solidFill>
                  <a:schemeClr val="accent6">
                    <a:lumMod val="50000"/>
                  </a:schemeClr>
                </a:solidFill>
                <a:sym typeface="Wingdings" panose="05000000000000000000" pitchFamily="2" charset="2"/>
              </a:rPr>
              <a:t></a:t>
            </a:r>
            <a:r>
              <a:rPr lang="en-IN" sz="2000" dirty="0">
                <a:solidFill>
                  <a:schemeClr val="accent6">
                    <a:lumMod val="50000"/>
                  </a:schemeClr>
                </a:solidFill>
              </a:rPr>
              <a:t>jumble class</a:t>
            </a:r>
          </a:p>
          <a:p>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5" name="Picture 4"/>
          <p:cNvPicPr/>
          <p:nvPr/>
        </p:nvPicPr>
        <p:blipFill>
          <a:blip r:embed="rId2"/>
          <a:stretch>
            <a:fillRect/>
          </a:stretch>
        </p:blipFill>
        <p:spPr>
          <a:xfrm>
            <a:off x="2877671" y="1581261"/>
            <a:ext cx="6185647" cy="5209504"/>
          </a:xfrm>
          <a:prstGeom prst="rect">
            <a:avLst/>
          </a:prstGeom>
        </p:spPr>
      </p:pic>
    </p:spTree>
    <p:extLst>
      <p:ext uri="{BB962C8B-B14F-4D97-AF65-F5344CB8AC3E}">
        <p14:creationId xmlns:p14="http://schemas.microsoft.com/office/powerpoint/2010/main" val="33756668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4781" y="673300"/>
            <a:ext cx="7572286" cy="631065"/>
          </a:xfrm>
        </p:spPr>
        <p:txBody>
          <a:bodyPr>
            <a:normAutofit fontScale="90000"/>
          </a:bodyPr>
          <a:lstStyle/>
          <a:p>
            <a:pPr algn="ctr"/>
            <a:r>
              <a:rPr lang="en-IN" dirty="0"/>
              <a:t>Running Jumble</a:t>
            </a:r>
          </a:p>
        </p:txBody>
      </p:sp>
      <p:sp>
        <p:nvSpPr>
          <p:cNvPr id="3" name="Content Placeholder 2"/>
          <p:cNvSpPr>
            <a:spLocks noGrp="1"/>
          </p:cNvSpPr>
          <p:nvPr>
            <p:ph idx="1"/>
          </p:nvPr>
        </p:nvSpPr>
        <p:spPr>
          <a:xfrm>
            <a:off x="495475" y="2298500"/>
            <a:ext cx="1920657" cy="2018006"/>
          </a:xfrm>
        </p:spPr>
        <p:txBody>
          <a:bodyPr>
            <a:normAutofit fontScale="92500" lnSpcReduction="10000"/>
          </a:bodyPr>
          <a:lstStyle/>
          <a:p>
            <a:r>
              <a:rPr lang="en-IN" sz="2400" dirty="0">
                <a:solidFill>
                  <a:schemeClr val="accent6">
                    <a:lumMod val="50000"/>
                  </a:schemeClr>
                </a:solidFill>
              </a:rPr>
              <a:t>At the bottom mutation score will be displayed</a:t>
            </a:r>
          </a:p>
          <a:p>
            <a:endParaRPr lang="en-IN" sz="24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5" name="Picture 4"/>
          <p:cNvPicPr/>
          <p:nvPr/>
        </p:nvPicPr>
        <p:blipFill>
          <a:blip r:embed="rId2"/>
          <a:stretch>
            <a:fillRect/>
          </a:stretch>
        </p:blipFill>
        <p:spPr>
          <a:xfrm>
            <a:off x="2286000" y="1425388"/>
            <a:ext cx="6742090" cy="5336020"/>
          </a:xfrm>
          <a:prstGeom prst="rect">
            <a:avLst/>
          </a:prstGeom>
        </p:spPr>
      </p:pic>
    </p:spTree>
    <p:extLst>
      <p:ext uri="{BB962C8B-B14F-4D97-AF65-F5344CB8AC3E}">
        <p14:creationId xmlns:p14="http://schemas.microsoft.com/office/powerpoint/2010/main" val="9082967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440" y="98248"/>
            <a:ext cx="7520771" cy="689535"/>
          </a:xfrm>
        </p:spPr>
        <p:txBody>
          <a:bodyPr/>
          <a:lstStyle/>
          <a:p>
            <a:pPr algn="ctr"/>
            <a:r>
              <a:rPr lang="en-IN" dirty="0"/>
              <a:t>Running </a:t>
            </a:r>
            <a:r>
              <a:rPr lang="en-IN" dirty="0" smtClean="0"/>
              <a:t>Jumble</a:t>
            </a:r>
            <a:endParaRPr lang="en-IN" dirty="0"/>
          </a:p>
        </p:txBody>
      </p:sp>
      <p:sp>
        <p:nvSpPr>
          <p:cNvPr id="3" name="Content Placeholder 2"/>
          <p:cNvSpPr>
            <a:spLocks noGrp="1"/>
          </p:cNvSpPr>
          <p:nvPr>
            <p:ph idx="1"/>
          </p:nvPr>
        </p:nvSpPr>
        <p:spPr>
          <a:xfrm>
            <a:off x="1388623" y="787783"/>
            <a:ext cx="3093225" cy="5960747"/>
          </a:xfrm>
        </p:spPr>
        <p:txBody>
          <a:bodyPr/>
          <a:lstStyle/>
          <a:p>
            <a:pPr marL="0" indent="0">
              <a:buNone/>
            </a:pPr>
            <a:r>
              <a:rPr lang="en-IN" b="1" u="sng" dirty="0" smtClean="0">
                <a:solidFill>
                  <a:schemeClr val="accent6">
                    <a:lumMod val="50000"/>
                  </a:schemeClr>
                </a:solidFill>
              </a:rPr>
              <a:t>factorial.java</a:t>
            </a:r>
          </a:p>
          <a:p>
            <a:pPr marL="0" indent="0">
              <a:buNone/>
            </a:pPr>
            <a:endParaRPr lang="en-IN" dirty="0">
              <a:solidFill>
                <a:schemeClr val="accent6">
                  <a:lumMod val="50000"/>
                </a:schemeClr>
              </a:solidFill>
            </a:endParaRPr>
          </a:p>
          <a:p>
            <a:pPr marL="0" indent="0">
              <a:buNone/>
            </a:pPr>
            <a:r>
              <a:rPr lang="en-IN" dirty="0" smtClean="0">
                <a:solidFill>
                  <a:schemeClr val="accent6">
                    <a:lumMod val="50000"/>
                  </a:schemeClr>
                </a:solidFill>
              </a:rPr>
              <a:t>package </a:t>
            </a:r>
            <a:r>
              <a:rPr lang="en-IN" dirty="0" err="1" smtClean="0">
                <a:solidFill>
                  <a:schemeClr val="accent6">
                    <a:lumMod val="50000"/>
                  </a:schemeClr>
                </a:solidFill>
              </a:rPr>
              <a:t>abc</a:t>
            </a:r>
            <a:r>
              <a:rPr lang="en-IN" dirty="0" smtClean="0">
                <a:solidFill>
                  <a:schemeClr val="accent6">
                    <a:lumMod val="50000"/>
                  </a:schemeClr>
                </a:solidFill>
              </a:rPr>
              <a:t>;</a:t>
            </a:r>
            <a:endParaRPr lang="en-IN" dirty="0">
              <a:solidFill>
                <a:schemeClr val="accent6">
                  <a:lumMod val="50000"/>
                </a:schemeClr>
              </a:solidFill>
            </a:endParaRPr>
          </a:p>
          <a:p>
            <a:pPr marL="0" indent="0">
              <a:buNone/>
            </a:pPr>
            <a:r>
              <a:rPr lang="en-IN" dirty="0" smtClean="0">
                <a:solidFill>
                  <a:schemeClr val="accent6">
                    <a:lumMod val="50000"/>
                  </a:schemeClr>
                </a:solidFill>
              </a:rPr>
              <a:t>public class factorial{</a:t>
            </a:r>
          </a:p>
          <a:p>
            <a:pPr marL="0" indent="0">
              <a:buNone/>
            </a:pPr>
            <a:r>
              <a:rPr lang="en-IN" dirty="0" smtClean="0">
                <a:solidFill>
                  <a:schemeClr val="accent6">
                    <a:lumMod val="50000"/>
                  </a:schemeClr>
                </a:solidFill>
              </a:rPr>
              <a:t>public static </a:t>
            </a:r>
            <a:r>
              <a:rPr lang="en-IN" dirty="0" err="1" smtClean="0">
                <a:solidFill>
                  <a:schemeClr val="accent6">
                    <a:lumMod val="50000"/>
                  </a:schemeClr>
                </a:solidFill>
              </a:rPr>
              <a:t>int</a:t>
            </a:r>
            <a:r>
              <a:rPr lang="en-IN" dirty="0" smtClean="0">
                <a:solidFill>
                  <a:schemeClr val="accent6">
                    <a:lumMod val="50000"/>
                  </a:schemeClr>
                </a:solidFill>
              </a:rPr>
              <a:t> fact(</a:t>
            </a:r>
            <a:r>
              <a:rPr lang="en-IN" dirty="0" err="1" smtClean="0">
                <a:solidFill>
                  <a:schemeClr val="accent6">
                    <a:lumMod val="50000"/>
                  </a:schemeClr>
                </a:solidFill>
              </a:rPr>
              <a:t>int</a:t>
            </a:r>
            <a:r>
              <a:rPr lang="en-IN" dirty="0" smtClean="0">
                <a:solidFill>
                  <a:schemeClr val="accent6">
                    <a:lumMod val="50000"/>
                  </a:schemeClr>
                </a:solidFill>
              </a:rPr>
              <a:t> n){</a:t>
            </a:r>
          </a:p>
          <a:p>
            <a:pPr marL="0" indent="0">
              <a:buNone/>
            </a:pPr>
            <a:r>
              <a:rPr lang="en-IN" dirty="0" smtClean="0">
                <a:solidFill>
                  <a:schemeClr val="accent6">
                    <a:lumMod val="50000"/>
                  </a:schemeClr>
                </a:solidFill>
              </a:rPr>
              <a:t>if(n==0){</a:t>
            </a:r>
          </a:p>
          <a:p>
            <a:pPr marL="0" indent="0">
              <a:buNone/>
            </a:pPr>
            <a:r>
              <a:rPr lang="en-IN" dirty="0" smtClean="0">
                <a:solidFill>
                  <a:schemeClr val="accent6">
                    <a:lumMod val="50000"/>
                  </a:schemeClr>
                </a:solidFill>
              </a:rPr>
              <a:t>return 1;</a:t>
            </a:r>
          </a:p>
          <a:p>
            <a:pPr marL="0" indent="0">
              <a:buNone/>
            </a:pPr>
            <a:r>
              <a:rPr lang="en-IN" dirty="0" smtClean="0">
                <a:solidFill>
                  <a:schemeClr val="accent6">
                    <a:lumMod val="50000"/>
                  </a:schemeClr>
                </a:solidFill>
              </a:rPr>
              <a:t>}</a:t>
            </a:r>
          </a:p>
          <a:p>
            <a:pPr marL="0" indent="0">
              <a:buNone/>
            </a:pPr>
            <a:r>
              <a:rPr lang="en-IN" dirty="0" smtClean="0">
                <a:solidFill>
                  <a:schemeClr val="accent6">
                    <a:lumMod val="50000"/>
                  </a:schemeClr>
                </a:solidFill>
              </a:rPr>
              <a:t>else{</a:t>
            </a:r>
          </a:p>
          <a:p>
            <a:pPr marL="0" indent="0">
              <a:buNone/>
            </a:pPr>
            <a:r>
              <a:rPr lang="en-IN" dirty="0" smtClean="0">
                <a:solidFill>
                  <a:schemeClr val="accent6">
                    <a:lumMod val="50000"/>
                  </a:schemeClr>
                </a:solidFill>
              </a:rPr>
              <a:t>return n*fact(n-1);</a:t>
            </a:r>
            <a:endParaRPr lang="en-IN" dirty="0">
              <a:solidFill>
                <a:schemeClr val="accent6">
                  <a:lumMod val="50000"/>
                </a:schemeClr>
              </a:solidFill>
            </a:endParaRPr>
          </a:p>
          <a:p>
            <a:pPr marL="0" indent="0">
              <a:buNone/>
            </a:pPr>
            <a:r>
              <a:rPr lang="en-IN" dirty="0" smtClean="0">
                <a:solidFill>
                  <a:schemeClr val="accent6">
                    <a:lumMod val="50000"/>
                  </a:schemeClr>
                </a:solidFill>
              </a:rPr>
              <a:t>}</a:t>
            </a:r>
            <a:endParaRPr lang="en-IN" dirty="0">
              <a:solidFill>
                <a:schemeClr val="accent6">
                  <a:lumMod val="50000"/>
                </a:schemeClr>
              </a:solidFill>
            </a:endParaRPr>
          </a:p>
          <a:p>
            <a:pPr marL="0" indent="0">
              <a:buNone/>
            </a:pPr>
            <a:r>
              <a:rPr lang="en-IN" dirty="0" smtClean="0">
                <a:solidFill>
                  <a:schemeClr val="accent6">
                    <a:lumMod val="50000"/>
                  </a:schemeClr>
                </a:solidFill>
              </a:rPr>
              <a:t>}</a:t>
            </a:r>
            <a:endParaRPr lang="en-IN" dirty="0">
              <a:solidFill>
                <a:schemeClr val="accent6">
                  <a:lumMod val="50000"/>
                </a:schemeClr>
              </a:solidFill>
            </a:endParaRPr>
          </a:p>
          <a:p>
            <a:pPr marL="0" indent="0">
              <a:buNone/>
            </a:pPr>
            <a:r>
              <a:rPr lang="en-IN" dirty="0" smtClean="0">
                <a:solidFill>
                  <a:schemeClr val="accent6">
                    <a:lumMod val="50000"/>
                  </a:schemeClr>
                </a:solidFill>
              </a:rPr>
              <a:t>}</a:t>
            </a:r>
            <a:endParaRPr lang="en-IN"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56</a:t>
            </a:fld>
            <a:endParaRPr lang="en-US" dirty="0"/>
          </a:p>
        </p:txBody>
      </p:sp>
      <p:sp>
        <p:nvSpPr>
          <p:cNvPr id="5" name="Content Placeholder 2"/>
          <p:cNvSpPr txBox="1">
            <a:spLocks/>
          </p:cNvSpPr>
          <p:nvPr/>
        </p:nvSpPr>
        <p:spPr>
          <a:xfrm>
            <a:off x="4481848" y="787782"/>
            <a:ext cx="4533363" cy="596074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b="1" u="sng" dirty="0" smtClean="0">
                <a:solidFill>
                  <a:schemeClr val="accent6">
                    <a:lumMod val="50000"/>
                  </a:schemeClr>
                </a:solidFill>
              </a:rPr>
              <a:t>factorialTest.java</a:t>
            </a:r>
          </a:p>
          <a:p>
            <a:pPr marL="0" indent="0">
              <a:buNone/>
            </a:pPr>
            <a:endParaRPr lang="en-IN" dirty="0" smtClean="0">
              <a:solidFill>
                <a:schemeClr val="accent6">
                  <a:lumMod val="50000"/>
                </a:schemeClr>
              </a:solidFill>
            </a:endParaRPr>
          </a:p>
          <a:p>
            <a:pPr marL="0" indent="0">
              <a:buFont typeface="Wingdings 3" charset="2"/>
              <a:buNone/>
            </a:pPr>
            <a:r>
              <a:rPr lang="en-IN" dirty="0" smtClean="0">
                <a:solidFill>
                  <a:schemeClr val="accent6">
                    <a:lumMod val="50000"/>
                  </a:schemeClr>
                </a:solidFill>
              </a:rPr>
              <a:t>package </a:t>
            </a:r>
            <a:r>
              <a:rPr lang="en-IN" dirty="0" err="1" smtClean="0">
                <a:solidFill>
                  <a:schemeClr val="accent6">
                    <a:lumMod val="50000"/>
                  </a:schemeClr>
                </a:solidFill>
              </a:rPr>
              <a:t>abc</a:t>
            </a:r>
            <a:r>
              <a:rPr lang="en-IN" dirty="0" smtClean="0">
                <a:solidFill>
                  <a:schemeClr val="accent6">
                    <a:lumMod val="50000"/>
                  </a:schemeClr>
                </a:solidFill>
              </a:rPr>
              <a:t>;</a:t>
            </a:r>
          </a:p>
          <a:p>
            <a:pPr marL="0" indent="0">
              <a:buFont typeface="Wingdings 3" charset="2"/>
              <a:buNone/>
            </a:pPr>
            <a:r>
              <a:rPr lang="en-IN" dirty="0">
                <a:solidFill>
                  <a:schemeClr val="accent6">
                    <a:lumMod val="50000"/>
                  </a:schemeClr>
                </a:solidFill>
              </a:rPr>
              <a:t>i</a:t>
            </a:r>
            <a:r>
              <a:rPr lang="en-IN" dirty="0" smtClean="0">
                <a:solidFill>
                  <a:schemeClr val="accent6">
                    <a:lumMod val="50000"/>
                  </a:schemeClr>
                </a:solidFill>
              </a:rPr>
              <a:t>mport </a:t>
            </a:r>
            <a:r>
              <a:rPr lang="en-IN" dirty="0" err="1" smtClean="0">
                <a:solidFill>
                  <a:schemeClr val="accent6">
                    <a:lumMod val="50000"/>
                  </a:schemeClr>
                </a:solidFill>
              </a:rPr>
              <a:t>junit.framework.TestCase</a:t>
            </a:r>
            <a:r>
              <a:rPr lang="en-IN" dirty="0" smtClean="0">
                <a:solidFill>
                  <a:schemeClr val="accent6">
                    <a:lumMod val="50000"/>
                  </a:schemeClr>
                </a:solidFill>
              </a:rPr>
              <a:t>;</a:t>
            </a:r>
          </a:p>
          <a:p>
            <a:pPr marL="0" indent="0">
              <a:buFont typeface="Wingdings 3" charset="2"/>
              <a:buNone/>
            </a:pPr>
            <a:r>
              <a:rPr lang="en-IN" dirty="0" smtClean="0">
                <a:solidFill>
                  <a:schemeClr val="accent6">
                    <a:lumMod val="50000"/>
                  </a:schemeClr>
                </a:solidFill>
              </a:rPr>
              <a:t>public class </a:t>
            </a:r>
            <a:r>
              <a:rPr lang="en-IN" dirty="0" err="1" smtClean="0">
                <a:solidFill>
                  <a:schemeClr val="accent6">
                    <a:lumMod val="50000"/>
                  </a:schemeClr>
                </a:solidFill>
              </a:rPr>
              <a:t>factorialTest</a:t>
            </a:r>
            <a:r>
              <a:rPr lang="en-IN" dirty="0" smtClean="0">
                <a:solidFill>
                  <a:schemeClr val="accent6">
                    <a:lumMod val="50000"/>
                  </a:schemeClr>
                </a:solidFill>
              </a:rPr>
              <a:t> extends </a:t>
            </a:r>
            <a:r>
              <a:rPr lang="en-IN" dirty="0" err="1" smtClean="0">
                <a:solidFill>
                  <a:schemeClr val="accent6">
                    <a:lumMod val="50000"/>
                  </a:schemeClr>
                </a:solidFill>
              </a:rPr>
              <a:t>TestCase</a:t>
            </a:r>
            <a:r>
              <a:rPr lang="en-IN" dirty="0" smtClean="0">
                <a:solidFill>
                  <a:schemeClr val="accent6">
                    <a:lumMod val="50000"/>
                  </a:schemeClr>
                </a:solidFill>
              </a:rPr>
              <a:t>{</a:t>
            </a:r>
          </a:p>
          <a:p>
            <a:pPr marL="0" indent="0">
              <a:buFont typeface="Wingdings 3" charset="2"/>
              <a:buNone/>
            </a:pPr>
            <a:r>
              <a:rPr lang="en-IN" dirty="0" smtClean="0">
                <a:solidFill>
                  <a:schemeClr val="accent6">
                    <a:lumMod val="50000"/>
                  </a:schemeClr>
                </a:solidFill>
              </a:rPr>
              <a:t>public void test1(){</a:t>
            </a:r>
          </a:p>
          <a:p>
            <a:pPr marL="0" indent="0">
              <a:buFont typeface="Wingdings 3" charset="2"/>
              <a:buNone/>
            </a:pPr>
            <a:r>
              <a:rPr lang="en-IN" dirty="0" err="1" smtClean="0">
                <a:solidFill>
                  <a:schemeClr val="accent6">
                    <a:lumMod val="50000"/>
                  </a:schemeClr>
                </a:solidFill>
              </a:rPr>
              <a:t>int</a:t>
            </a:r>
            <a:r>
              <a:rPr lang="en-IN" dirty="0" smtClean="0">
                <a:solidFill>
                  <a:schemeClr val="accent6">
                    <a:lumMod val="50000"/>
                  </a:schemeClr>
                </a:solidFill>
              </a:rPr>
              <a:t> a=3;</a:t>
            </a:r>
          </a:p>
          <a:p>
            <a:pPr marL="0" indent="0">
              <a:buNone/>
            </a:pPr>
            <a:r>
              <a:rPr lang="en-IN" dirty="0" err="1" smtClean="0">
                <a:solidFill>
                  <a:schemeClr val="accent6">
                    <a:lumMod val="50000"/>
                  </a:schemeClr>
                </a:solidFill>
              </a:rPr>
              <a:t>int</a:t>
            </a:r>
            <a:r>
              <a:rPr lang="en-IN" dirty="0" smtClean="0">
                <a:solidFill>
                  <a:schemeClr val="accent6">
                    <a:lumMod val="50000"/>
                  </a:schemeClr>
                </a:solidFill>
              </a:rPr>
              <a:t> b=6;</a:t>
            </a:r>
            <a:endParaRPr lang="en-IN" dirty="0">
              <a:solidFill>
                <a:schemeClr val="accent6">
                  <a:lumMod val="50000"/>
                </a:schemeClr>
              </a:solidFill>
            </a:endParaRPr>
          </a:p>
          <a:p>
            <a:pPr marL="0" indent="0">
              <a:buNone/>
            </a:pPr>
            <a:r>
              <a:rPr lang="en-IN" dirty="0" err="1" smtClean="0">
                <a:solidFill>
                  <a:schemeClr val="accent6">
                    <a:lumMod val="50000"/>
                  </a:schemeClr>
                </a:solidFill>
              </a:rPr>
              <a:t>assertEquals</a:t>
            </a:r>
            <a:r>
              <a:rPr lang="en-IN" dirty="0" smtClean="0">
                <a:solidFill>
                  <a:schemeClr val="accent6">
                    <a:lumMod val="50000"/>
                  </a:schemeClr>
                </a:solidFill>
              </a:rPr>
              <a:t>(</a:t>
            </a:r>
            <a:r>
              <a:rPr lang="en-IN" dirty="0" err="1" smtClean="0">
                <a:solidFill>
                  <a:schemeClr val="accent6">
                    <a:lumMod val="50000"/>
                  </a:schemeClr>
                </a:solidFill>
              </a:rPr>
              <a:t>b,factorial.fact</a:t>
            </a:r>
            <a:r>
              <a:rPr lang="en-IN" dirty="0" smtClean="0">
                <a:solidFill>
                  <a:schemeClr val="accent6">
                    <a:lumMod val="50000"/>
                  </a:schemeClr>
                </a:solidFill>
              </a:rPr>
              <a:t>(a));</a:t>
            </a:r>
            <a:endParaRPr lang="en-IN" dirty="0">
              <a:solidFill>
                <a:schemeClr val="accent6">
                  <a:lumMod val="50000"/>
                </a:schemeClr>
              </a:solidFill>
            </a:endParaRPr>
          </a:p>
          <a:p>
            <a:pPr marL="0" indent="0">
              <a:buFont typeface="Wingdings 3" charset="2"/>
              <a:buNone/>
            </a:pPr>
            <a:r>
              <a:rPr lang="en-IN" dirty="0" smtClean="0">
                <a:solidFill>
                  <a:schemeClr val="accent6">
                    <a:lumMod val="50000"/>
                  </a:schemeClr>
                </a:solidFill>
              </a:rPr>
              <a:t>}</a:t>
            </a:r>
          </a:p>
          <a:p>
            <a:pPr marL="0" indent="0">
              <a:buNone/>
            </a:pPr>
            <a:r>
              <a:rPr lang="en-IN" dirty="0">
                <a:solidFill>
                  <a:schemeClr val="accent6">
                    <a:lumMod val="50000"/>
                  </a:schemeClr>
                </a:solidFill>
              </a:rPr>
              <a:t>public void </a:t>
            </a:r>
            <a:r>
              <a:rPr lang="en-IN" dirty="0" smtClean="0">
                <a:solidFill>
                  <a:schemeClr val="accent6">
                    <a:lumMod val="50000"/>
                  </a:schemeClr>
                </a:solidFill>
              </a:rPr>
              <a:t>test2(){</a:t>
            </a:r>
            <a:endParaRPr lang="en-IN" dirty="0">
              <a:solidFill>
                <a:schemeClr val="accent6">
                  <a:lumMod val="50000"/>
                </a:schemeClr>
              </a:solidFill>
            </a:endParaRPr>
          </a:p>
          <a:p>
            <a:pPr marL="0" indent="0">
              <a:buNone/>
            </a:pPr>
            <a:r>
              <a:rPr lang="en-IN" dirty="0" err="1">
                <a:solidFill>
                  <a:schemeClr val="accent6">
                    <a:lumMod val="50000"/>
                  </a:schemeClr>
                </a:solidFill>
              </a:rPr>
              <a:t>int</a:t>
            </a:r>
            <a:r>
              <a:rPr lang="en-IN" dirty="0">
                <a:solidFill>
                  <a:schemeClr val="accent6">
                    <a:lumMod val="50000"/>
                  </a:schemeClr>
                </a:solidFill>
              </a:rPr>
              <a:t> </a:t>
            </a:r>
            <a:r>
              <a:rPr lang="en-IN" dirty="0" smtClean="0">
                <a:solidFill>
                  <a:schemeClr val="accent6">
                    <a:lumMod val="50000"/>
                  </a:schemeClr>
                </a:solidFill>
              </a:rPr>
              <a:t>a=4;</a:t>
            </a:r>
            <a:endParaRPr lang="en-IN" dirty="0">
              <a:solidFill>
                <a:schemeClr val="accent6">
                  <a:lumMod val="50000"/>
                </a:schemeClr>
              </a:solidFill>
            </a:endParaRPr>
          </a:p>
          <a:p>
            <a:pPr marL="0" indent="0">
              <a:buNone/>
            </a:pPr>
            <a:r>
              <a:rPr lang="en-IN" dirty="0" err="1">
                <a:solidFill>
                  <a:schemeClr val="accent6">
                    <a:lumMod val="50000"/>
                  </a:schemeClr>
                </a:solidFill>
              </a:rPr>
              <a:t>int</a:t>
            </a:r>
            <a:r>
              <a:rPr lang="en-IN" dirty="0">
                <a:solidFill>
                  <a:schemeClr val="accent6">
                    <a:lumMod val="50000"/>
                  </a:schemeClr>
                </a:solidFill>
              </a:rPr>
              <a:t> </a:t>
            </a:r>
            <a:r>
              <a:rPr lang="en-IN" dirty="0" smtClean="0">
                <a:solidFill>
                  <a:schemeClr val="accent6">
                    <a:lumMod val="50000"/>
                  </a:schemeClr>
                </a:solidFill>
              </a:rPr>
              <a:t>b=24;</a:t>
            </a:r>
            <a:endParaRPr lang="en-IN" dirty="0">
              <a:solidFill>
                <a:schemeClr val="accent6">
                  <a:lumMod val="50000"/>
                </a:schemeClr>
              </a:solidFill>
            </a:endParaRPr>
          </a:p>
          <a:p>
            <a:pPr marL="0" indent="0">
              <a:buNone/>
            </a:pPr>
            <a:r>
              <a:rPr lang="en-IN" dirty="0" err="1" smtClean="0">
                <a:solidFill>
                  <a:schemeClr val="accent6">
                    <a:lumMod val="50000"/>
                  </a:schemeClr>
                </a:solidFill>
              </a:rPr>
              <a:t>assertEquals</a:t>
            </a:r>
            <a:r>
              <a:rPr lang="en-IN" dirty="0" smtClean="0">
                <a:solidFill>
                  <a:schemeClr val="accent6">
                    <a:lumMod val="50000"/>
                  </a:schemeClr>
                </a:solidFill>
              </a:rPr>
              <a:t>(</a:t>
            </a:r>
            <a:r>
              <a:rPr lang="en-IN" dirty="0" err="1" smtClean="0">
                <a:solidFill>
                  <a:schemeClr val="accent6">
                    <a:lumMod val="50000"/>
                  </a:schemeClr>
                </a:solidFill>
              </a:rPr>
              <a:t>b,factorial.fact</a:t>
            </a:r>
            <a:r>
              <a:rPr lang="en-IN" dirty="0" smtClean="0">
                <a:solidFill>
                  <a:schemeClr val="accent6">
                    <a:lumMod val="50000"/>
                  </a:schemeClr>
                </a:solidFill>
              </a:rPr>
              <a:t>(a));</a:t>
            </a:r>
          </a:p>
          <a:p>
            <a:pPr marL="0" indent="0">
              <a:buNone/>
            </a:pPr>
            <a:r>
              <a:rPr lang="en-IN" dirty="0" smtClean="0">
                <a:solidFill>
                  <a:schemeClr val="accent6">
                    <a:lumMod val="50000"/>
                  </a:schemeClr>
                </a:solidFill>
              </a:rPr>
              <a:t>}</a:t>
            </a:r>
          </a:p>
          <a:p>
            <a:pPr marL="0" indent="0">
              <a:buFont typeface="Wingdings 3" charset="2"/>
              <a:buNone/>
            </a:pPr>
            <a:r>
              <a:rPr lang="en-IN" dirty="0" smtClean="0">
                <a:solidFill>
                  <a:schemeClr val="accent6">
                    <a:lumMod val="50000"/>
                  </a:schemeClr>
                </a:solidFill>
              </a:rPr>
              <a:t>}</a:t>
            </a:r>
            <a:endParaRPr lang="en-IN" dirty="0">
              <a:solidFill>
                <a:schemeClr val="accent6">
                  <a:lumMod val="50000"/>
                </a:schemeClr>
              </a:solidFill>
            </a:endParaRPr>
          </a:p>
        </p:txBody>
      </p:sp>
    </p:spTree>
    <p:extLst>
      <p:ext uri="{BB962C8B-B14F-4D97-AF65-F5344CB8AC3E}">
        <p14:creationId xmlns:p14="http://schemas.microsoft.com/office/powerpoint/2010/main" val="42216067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41933"/>
            <a:ext cx="7739712" cy="656823"/>
          </a:xfrm>
        </p:spPr>
        <p:txBody>
          <a:bodyPr/>
          <a:lstStyle/>
          <a:p>
            <a:pPr algn="ctr"/>
            <a:r>
              <a:rPr lang="en-IN" dirty="0" smtClean="0"/>
              <a:t>Common types of errors</a:t>
            </a:r>
            <a:endParaRPr lang="en-IN" dirty="0"/>
          </a:p>
        </p:txBody>
      </p:sp>
      <p:sp>
        <p:nvSpPr>
          <p:cNvPr id="3" name="Content Placeholder 2"/>
          <p:cNvSpPr>
            <a:spLocks noGrp="1"/>
          </p:cNvSpPr>
          <p:nvPr>
            <p:ph idx="1"/>
          </p:nvPr>
        </p:nvSpPr>
        <p:spPr>
          <a:xfrm>
            <a:off x="1488000" y="1801906"/>
            <a:ext cx="7572287" cy="4463097"/>
          </a:xfrm>
        </p:spPr>
        <p:txBody>
          <a:bodyPr>
            <a:normAutofit/>
          </a:bodyPr>
          <a:lstStyle/>
          <a:p>
            <a:r>
              <a:rPr lang="en-IN" sz="2400" dirty="0" smtClean="0">
                <a:solidFill>
                  <a:schemeClr val="accent6">
                    <a:lumMod val="50000"/>
                  </a:schemeClr>
                </a:solidFill>
              </a:rPr>
              <a:t>TEST CLASS IS BROKEN</a:t>
            </a:r>
          </a:p>
          <a:p>
            <a:pPr lvl="1"/>
            <a:r>
              <a:rPr lang="en-IN" sz="2000" dirty="0" smtClean="0">
                <a:solidFill>
                  <a:schemeClr val="accent6">
                    <a:lumMod val="50000"/>
                  </a:schemeClr>
                </a:solidFill>
              </a:rPr>
              <a:t>This occurs </a:t>
            </a:r>
            <a:r>
              <a:rPr lang="en-IN" sz="2000" dirty="0">
                <a:solidFill>
                  <a:schemeClr val="accent6">
                    <a:lumMod val="50000"/>
                  </a:schemeClr>
                </a:solidFill>
              </a:rPr>
              <a:t>when </a:t>
            </a:r>
            <a:endParaRPr lang="en-IN" sz="2000" dirty="0" smtClean="0">
              <a:solidFill>
                <a:schemeClr val="accent6">
                  <a:lumMod val="50000"/>
                </a:schemeClr>
              </a:solidFill>
            </a:endParaRPr>
          </a:p>
          <a:p>
            <a:pPr lvl="2"/>
            <a:r>
              <a:rPr lang="en-IN" sz="1800" dirty="0" smtClean="0">
                <a:solidFill>
                  <a:schemeClr val="accent6">
                    <a:lumMod val="50000"/>
                  </a:schemeClr>
                </a:solidFill>
              </a:rPr>
              <a:t>all the test cases do not pass.</a:t>
            </a:r>
          </a:p>
          <a:p>
            <a:pPr lvl="1"/>
            <a:r>
              <a:rPr lang="en-IN" sz="2000" dirty="0" smtClean="0">
                <a:solidFill>
                  <a:schemeClr val="accent6">
                    <a:lumMod val="50000"/>
                  </a:schemeClr>
                </a:solidFill>
              </a:rPr>
              <a:t>So all the test cases needed to be passed.</a:t>
            </a:r>
            <a:endParaRPr lang="en-IN" sz="2000" dirty="0">
              <a:solidFill>
                <a:schemeClr val="accent6">
                  <a:lumMod val="50000"/>
                </a:schemeClr>
              </a:solidFill>
            </a:endParaRPr>
          </a:p>
          <a:p>
            <a:r>
              <a:rPr lang="en-IN" sz="2400" dirty="0" smtClean="0">
                <a:solidFill>
                  <a:schemeClr val="accent6">
                    <a:lumMod val="50000"/>
                  </a:schemeClr>
                </a:solidFill>
              </a:rPr>
              <a:t>NO TEST CLASS FOUND</a:t>
            </a:r>
          </a:p>
          <a:p>
            <a:pPr lvl="1"/>
            <a:r>
              <a:rPr lang="en-IN" sz="2000" dirty="0" smtClean="0">
                <a:solidFill>
                  <a:schemeClr val="accent6">
                    <a:lumMod val="50000"/>
                  </a:schemeClr>
                </a:solidFill>
              </a:rPr>
              <a:t>This occurs when</a:t>
            </a:r>
          </a:p>
          <a:p>
            <a:pPr lvl="2"/>
            <a:r>
              <a:rPr lang="en-IN" sz="1800" dirty="0" err="1" smtClean="0">
                <a:solidFill>
                  <a:schemeClr val="accent6">
                    <a:lumMod val="50000"/>
                  </a:schemeClr>
                </a:solidFill>
              </a:rPr>
              <a:t>JUnit</a:t>
            </a:r>
            <a:r>
              <a:rPr lang="en-IN" sz="1800" dirty="0" smtClean="0">
                <a:solidFill>
                  <a:schemeClr val="accent6">
                    <a:lumMod val="50000"/>
                  </a:schemeClr>
                </a:solidFill>
              </a:rPr>
              <a:t> does not find appropriate test suite.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5930903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41933"/>
            <a:ext cx="7739712" cy="656823"/>
          </a:xfrm>
        </p:spPr>
        <p:txBody>
          <a:bodyPr/>
          <a:lstStyle/>
          <a:p>
            <a:pPr algn="ctr"/>
            <a:r>
              <a:rPr lang="en-IN" dirty="0" smtClean="0"/>
              <a:t>Common types of errors</a:t>
            </a:r>
            <a:endParaRPr lang="en-IN" dirty="0"/>
          </a:p>
        </p:txBody>
      </p:sp>
      <p:sp>
        <p:nvSpPr>
          <p:cNvPr id="3" name="Content Placeholder 2"/>
          <p:cNvSpPr>
            <a:spLocks noGrp="1"/>
          </p:cNvSpPr>
          <p:nvPr>
            <p:ph idx="1"/>
          </p:nvPr>
        </p:nvSpPr>
        <p:spPr>
          <a:xfrm>
            <a:off x="1283265" y="1900833"/>
            <a:ext cx="7572287" cy="6031605"/>
          </a:xfrm>
        </p:spPr>
        <p:txBody>
          <a:bodyPr>
            <a:normAutofit/>
          </a:bodyPr>
          <a:lstStyle/>
          <a:p>
            <a:pPr lvl="1"/>
            <a:r>
              <a:rPr lang="en-IN" sz="2000" dirty="0" smtClean="0">
                <a:solidFill>
                  <a:schemeClr val="accent6">
                    <a:lumMod val="50000"/>
                  </a:schemeClr>
                </a:solidFill>
              </a:rPr>
              <a:t>The test class name must be same as actual class name which needed to be tested and </a:t>
            </a:r>
          </a:p>
          <a:p>
            <a:pPr lvl="2"/>
            <a:r>
              <a:rPr lang="en-IN" sz="1800" dirty="0" smtClean="0">
                <a:solidFill>
                  <a:schemeClr val="accent6">
                    <a:lumMod val="50000"/>
                  </a:schemeClr>
                </a:solidFill>
              </a:rPr>
              <a:t>it should be preceded by “Test”. </a:t>
            </a:r>
          </a:p>
          <a:p>
            <a:pPr lvl="2"/>
            <a:r>
              <a:rPr lang="en-IN" sz="1800" dirty="0" smtClean="0">
                <a:solidFill>
                  <a:schemeClr val="accent6">
                    <a:lumMod val="50000"/>
                  </a:schemeClr>
                </a:solidFill>
              </a:rPr>
              <a:t>For example, if class name is “Sum”, then</a:t>
            </a:r>
          </a:p>
          <a:p>
            <a:pPr lvl="3"/>
            <a:r>
              <a:rPr lang="en-IN" sz="1600" dirty="0" smtClean="0">
                <a:solidFill>
                  <a:schemeClr val="accent6">
                    <a:lumMod val="50000"/>
                  </a:schemeClr>
                </a:solidFill>
              </a:rPr>
              <a:t>The corresponding test class name should be “</a:t>
            </a:r>
            <a:r>
              <a:rPr lang="en-IN" sz="1600" dirty="0" err="1" smtClean="0">
                <a:solidFill>
                  <a:schemeClr val="accent6">
                    <a:lumMod val="50000"/>
                  </a:schemeClr>
                </a:solidFill>
              </a:rPr>
              <a:t>SumTest</a:t>
            </a:r>
            <a:r>
              <a:rPr lang="en-IN" sz="1600" dirty="0" smtClean="0">
                <a:solidFill>
                  <a:schemeClr val="accent6">
                    <a:lumMod val="50000"/>
                  </a:schemeClr>
                </a:solidFill>
              </a:rPr>
              <a:t>”.</a:t>
            </a:r>
          </a:p>
          <a:p>
            <a:pPr lvl="1"/>
            <a:r>
              <a:rPr lang="en-IN" sz="2000" dirty="0" smtClean="0">
                <a:solidFill>
                  <a:schemeClr val="accent6">
                    <a:lumMod val="50000"/>
                  </a:schemeClr>
                </a:solidFill>
              </a:rPr>
              <a:t>The actual class and its corresponding test case must be in same package.</a:t>
            </a:r>
            <a:endParaRPr lang="en-IN" sz="20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5671004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41933"/>
            <a:ext cx="7739712" cy="656823"/>
          </a:xfrm>
        </p:spPr>
        <p:txBody>
          <a:bodyPr>
            <a:normAutofit fontScale="90000"/>
          </a:bodyPr>
          <a:lstStyle/>
          <a:p>
            <a:pPr algn="ctr"/>
            <a:r>
              <a:rPr lang="en-IN" b="1" dirty="0" err="1"/>
              <a:t>EclEmma</a:t>
            </a:r>
            <a:r>
              <a:rPr lang="en-IN" b="1" dirty="0"/>
              <a:t> :</a:t>
            </a:r>
            <a:r>
              <a:rPr lang="en-IN" dirty="0"/>
              <a:t> </a:t>
            </a:r>
            <a:r>
              <a:rPr lang="en-IN" b="1" dirty="0"/>
              <a:t>Java Code Coverage for Eclipse </a:t>
            </a:r>
            <a:endParaRPr lang="en-IN" dirty="0"/>
          </a:p>
        </p:txBody>
      </p:sp>
      <p:sp>
        <p:nvSpPr>
          <p:cNvPr id="3" name="Content Placeholder 2"/>
          <p:cNvSpPr>
            <a:spLocks noGrp="1"/>
          </p:cNvSpPr>
          <p:nvPr>
            <p:ph idx="1"/>
          </p:nvPr>
        </p:nvSpPr>
        <p:spPr>
          <a:xfrm>
            <a:off x="1283265" y="1900833"/>
            <a:ext cx="7572287" cy="6031605"/>
          </a:xfrm>
        </p:spPr>
        <p:txBody>
          <a:bodyPr>
            <a:normAutofit/>
          </a:bodyPr>
          <a:lstStyle/>
          <a:p>
            <a:pPr algn="just"/>
            <a:r>
              <a:rPr lang="en-IN" b="1" dirty="0" err="1">
                <a:solidFill>
                  <a:srgbClr val="0070C0"/>
                </a:solidFill>
              </a:rPr>
              <a:t>EclEmma</a:t>
            </a:r>
            <a:r>
              <a:rPr lang="en-IN" dirty="0"/>
              <a:t> is a free Java code coverage tool for </a:t>
            </a:r>
            <a:r>
              <a:rPr lang="en-IN" b="1" dirty="0">
                <a:solidFill>
                  <a:srgbClr val="0070C0"/>
                </a:solidFill>
              </a:rPr>
              <a:t>Eclipse</a:t>
            </a:r>
            <a:r>
              <a:rPr lang="en-IN" dirty="0"/>
              <a:t>, available under the </a:t>
            </a:r>
            <a:r>
              <a:rPr lang="en-IN" b="1" dirty="0">
                <a:solidFill>
                  <a:srgbClr val="0070C0"/>
                </a:solidFill>
              </a:rPr>
              <a:t>Eclipse Public License</a:t>
            </a:r>
            <a:r>
              <a:rPr lang="en-IN" dirty="0"/>
              <a:t>. It brings code coverage analysis directly into the Eclipse workbench:</a:t>
            </a:r>
          </a:p>
          <a:p>
            <a:pPr marL="712788" lvl="0" algn="just">
              <a:buFont typeface="Wingdings" panose="05000000000000000000" pitchFamily="2" charset="2"/>
              <a:buChar char="Ø"/>
            </a:pPr>
            <a:r>
              <a:rPr lang="en-IN" b="1" dirty="0"/>
              <a:t>Fast develop/test cycle:</a:t>
            </a:r>
            <a:r>
              <a:rPr lang="en-IN" dirty="0"/>
              <a:t> Launches from within the workbench like </a:t>
            </a:r>
            <a:r>
              <a:rPr lang="en-IN" dirty="0" err="1"/>
              <a:t>JUnit</a:t>
            </a:r>
            <a:r>
              <a:rPr lang="en-IN" dirty="0"/>
              <a:t> test runs can directly be analysed for code coverage.</a:t>
            </a:r>
          </a:p>
          <a:p>
            <a:pPr marL="712788" lvl="0" algn="just">
              <a:buFont typeface="Wingdings" panose="05000000000000000000" pitchFamily="2" charset="2"/>
              <a:buChar char="Ø"/>
            </a:pPr>
            <a:r>
              <a:rPr lang="en-IN" b="1" dirty="0"/>
              <a:t>Rich coverage analysis:</a:t>
            </a:r>
            <a:r>
              <a:rPr lang="en-IN" dirty="0"/>
              <a:t> Coverage results are immediately summarized and highlighted in the Java source code editors.</a:t>
            </a:r>
          </a:p>
          <a:p>
            <a:pPr marL="712788" lvl="0" algn="just">
              <a:buFont typeface="Wingdings" panose="05000000000000000000" pitchFamily="2" charset="2"/>
              <a:buChar char="Ø"/>
            </a:pPr>
            <a:r>
              <a:rPr lang="en-IN" b="1" dirty="0"/>
              <a:t>Non-invasive:</a:t>
            </a:r>
            <a:r>
              <a:rPr lang="en-IN" dirty="0"/>
              <a:t> </a:t>
            </a:r>
            <a:r>
              <a:rPr lang="en-IN" dirty="0" err="1"/>
              <a:t>EclEmma</a:t>
            </a:r>
            <a:r>
              <a:rPr lang="en-IN" dirty="0"/>
              <a:t> does not require modifying your projects or performing any other setup.</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506761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302" y="670653"/>
            <a:ext cx="7791227" cy="599383"/>
          </a:xfrm>
        </p:spPr>
        <p:txBody>
          <a:bodyPr>
            <a:normAutofit fontScale="90000"/>
          </a:bodyPr>
          <a:lstStyle/>
          <a:p>
            <a:pPr algn="ctr"/>
            <a:r>
              <a:rPr lang="en-IN" dirty="0"/>
              <a:t>Introduction</a:t>
            </a:r>
          </a:p>
        </p:txBody>
      </p:sp>
      <p:sp>
        <p:nvSpPr>
          <p:cNvPr id="3" name="Content Placeholder 2"/>
          <p:cNvSpPr>
            <a:spLocks noGrp="1"/>
          </p:cNvSpPr>
          <p:nvPr>
            <p:ph idx="1"/>
          </p:nvPr>
        </p:nvSpPr>
        <p:spPr>
          <a:xfrm>
            <a:off x="1218302" y="1922930"/>
            <a:ext cx="7791227" cy="4935070"/>
          </a:xfrm>
        </p:spPr>
        <p:txBody>
          <a:bodyPr>
            <a:normAutofit/>
          </a:bodyPr>
          <a:lstStyle/>
          <a:p>
            <a:pPr algn="just"/>
            <a:r>
              <a:rPr lang="en-IN" sz="2800" dirty="0" smtClean="0">
                <a:solidFill>
                  <a:schemeClr val="accent6">
                    <a:lumMod val="50000"/>
                  </a:schemeClr>
                </a:solidFill>
              </a:rPr>
              <a:t>If </a:t>
            </a:r>
            <a:r>
              <a:rPr lang="en-IN" sz="2800" dirty="0">
                <a:solidFill>
                  <a:schemeClr val="accent6">
                    <a:lumMod val="50000"/>
                  </a:schemeClr>
                </a:solidFill>
              </a:rPr>
              <a:t>the modified code fails the tests, then </a:t>
            </a:r>
            <a:endParaRPr lang="en-IN" sz="2800" dirty="0" smtClean="0">
              <a:solidFill>
                <a:schemeClr val="accent6">
                  <a:lumMod val="50000"/>
                </a:schemeClr>
              </a:solidFill>
            </a:endParaRPr>
          </a:p>
          <a:p>
            <a:pPr lvl="1" algn="just"/>
            <a:r>
              <a:rPr lang="en-IN" sz="2400" dirty="0" smtClean="0">
                <a:solidFill>
                  <a:schemeClr val="accent6">
                    <a:lumMod val="50000"/>
                  </a:schemeClr>
                </a:solidFill>
              </a:rPr>
              <a:t>this </a:t>
            </a:r>
            <a:r>
              <a:rPr lang="en-IN" sz="2400" dirty="0">
                <a:solidFill>
                  <a:schemeClr val="accent6">
                    <a:lumMod val="50000"/>
                  </a:schemeClr>
                </a:solidFill>
              </a:rPr>
              <a:t>increases confidence in the tests. </a:t>
            </a:r>
            <a:endParaRPr lang="en-IN" sz="2400" dirty="0" smtClean="0">
              <a:solidFill>
                <a:schemeClr val="accent6">
                  <a:lumMod val="50000"/>
                </a:schemeClr>
              </a:solidFill>
            </a:endParaRPr>
          </a:p>
          <a:p>
            <a:pPr algn="just"/>
            <a:r>
              <a:rPr lang="en-IN" sz="2800" dirty="0" smtClean="0">
                <a:solidFill>
                  <a:schemeClr val="accent6">
                    <a:lumMod val="50000"/>
                  </a:schemeClr>
                </a:solidFill>
              </a:rPr>
              <a:t>Conversely</a:t>
            </a:r>
            <a:r>
              <a:rPr lang="en-IN" sz="2800" dirty="0">
                <a:solidFill>
                  <a:schemeClr val="accent6">
                    <a:lumMod val="50000"/>
                  </a:schemeClr>
                </a:solidFill>
              </a:rPr>
              <a:t>, if the modified code passes the tests </a:t>
            </a:r>
            <a:endParaRPr lang="en-IN" sz="2800" dirty="0" smtClean="0">
              <a:solidFill>
                <a:schemeClr val="accent6">
                  <a:lumMod val="50000"/>
                </a:schemeClr>
              </a:solidFill>
            </a:endParaRPr>
          </a:p>
          <a:p>
            <a:pPr lvl="1" algn="just"/>
            <a:r>
              <a:rPr lang="en-IN" sz="2400" dirty="0" smtClean="0">
                <a:solidFill>
                  <a:schemeClr val="accent6">
                    <a:lumMod val="50000"/>
                  </a:schemeClr>
                </a:solidFill>
              </a:rPr>
              <a:t>this </a:t>
            </a:r>
            <a:r>
              <a:rPr lang="en-IN" sz="2400" dirty="0">
                <a:solidFill>
                  <a:schemeClr val="accent6">
                    <a:lumMod val="50000"/>
                  </a:schemeClr>
                </a:solidFill>
              </a:rPr>
              <a:t>indicates a testing deficiency.</a:t>
            </a:r>
          </a:p>
          <a:p>
            <a:pPr algn="just"/>
            <a:endParaRPr lang="en-IN" sz="2800" dirty="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7161779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41933"/>
            <a:ext cx="7739712" cy="656823"/>
          </a:xfrm>
        </p:spPr>
        <p:txBody>
          <a:bodyPr>
            <a:normAutofit fontScale="90000"/>
          </a:bodyPr>
          <a:lstStyle/>
          <a:p>
            <a:pPr algn="ctr"/>
            <a:r>
              <a:rPr lang="en-IN" b="1" dirty="0" err="1"/>
              <a:t>EclEmma</a:t>
            </a:r>
            <a:r>
              <a:rPr lang="en-IN" b="1" dirty="0"/>
              <a:t> :</a:t>
            </a:r>
            <a:r>
              <a:rPr lang="en-IN" dirty="0"/>
              <a:t> </a:t>
            </a:r>
            <a:r>
              <a:rPr lang="en-IN" b="1" dirty="0"/>
              <a:t>Java Code Coverage for Eclipse </a:t>
            </a:r>
            <a:endParaRPr lang="en-IN" dirty="0"/>
          </a:p>
        </p:txBody>
      </p:sp>
      <p:sp>
        <p:nvSpPr>
          <p:cNvPr id="3" name="Content Placeholder 2"/>
          <p:cNvSpPr>
            <a:spLocks noGrp="1"/>
          </p:cNvSpPr>
          <p:nvPr>
            <p:ph idx="1"/>
          </p:nvPr>
        </p:nvSpPr>
        <p:spPr>
          <a:xfrm>
            <a:off x="1283265" y="1900833"/>
            <a:ext cx="7572287" cy="6031605"/>
          </a:xfrm>
        </p:spPr>
        <p:txBody>
          <a:bodyPr>
            <a:normAutofit/>
          </a:bodyPr>
          <a:lstStyle/>
          <a:p>
            <a:pPr marL="0" indent="0">
              <a:buNone/>
            </a:pPr>
            <a:r>
              <a:rPr lang="en-IN" b="1" dirty="0">
                <a:solidFill>
                  <a:srgbClr val="C00000"/>
                </a:solidFill>
              </a:rPr>
              <a:t>Analysis</a:t>
            </a:r>
          </a:p>
          <a:p>
            <a:r>
              <a:rPr lang="en-IN" dirty="0"/>
              <a:t>On request or after your target application has terminated code coverage </a:t>
            </a:r>
            <a:r>
              <a:rPr lang="en-IN" dirty="0" smtClean="0"/>
              <a:t>information </a:t>
            </a:r>
            <a:r>
              <a:rPr lang="en-IN" dirty="0"/>
              <a:t>is automatically available in the Eclipse workbench:</a:t>
            </a:r>
          </a:p>
          <a:p>
            <a:pPr lvl="0"/>
            <a:r>
              <a:rPr lang="en-IN" b="1" dirty="0"/>
              <a:t>Coverage overview:</a:t>
            </a:r>
            <a:r>
              <a:rPr lang="en-IN" dirty="0"/>
              <a:t> The </a:t>
            </a:r>
            <a:r>
              <a:rPr lang="en-IN" b="1" i="1" dirty="0">
                <a:solidFill>
                  <a:srgbClr val="0070C0"/>
                </a:solidFill>
              </a:rPr>
              <a:t>Coverage view</a:t>
            </a:r>
            <a:r>
              <a:rPr lang="en-IN" dirty="0"/>
              <a:t> lists coverage summaries for your Java projects, allowing drill-down to method level.</a:t>
            </a:r>
          </a:p>
          <a:p>
            <a:pPr lvl="0"/>
            <a:r>
              <a:rPr lang="en-IN" b="1" dirty="0"/>
              <a:t>Source highlighting:</a:t>
            </a:r>
            <a:r>
              <a:rPr lang="en-IN" dirty="0"/>
              <a:t> The result of a coverage session is also directly visible in the Java source editors. A customizable </a:t>
            </a:r>
            <a:r>
              <a:rPr lang="en-IN" b="1" dirty="0">
                <a:solidFill>
                  <a:srgbClr val="0070C0"/>
                </a:solidFill>
              </a:rPr>
              <a:t>colour code</a:t>
            </a:r>
            <a:r>
              <a:rPr lang="en-IN" dirty="0"/>
              <a:t> highlights fully, partly and not covered lines. This works for your own source code as well as for source attached to instrumented external libraries.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21702245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41933"/>
            <a:ext cx="7739712" cy="656823"/>
          </a:xfrm>
        </p:spPr>
        <p:txBody>
          <a:bodyPr>
            <a:normAutofit/>
          </a:bodyPr>
          <a:lstStyle/>
          <a:p>
            <a:pPr algn="ctr"/>
            <a:r>
              <a:rPr lang="en-IN" b="1" dirty="0"/>
              <a:t>Installation of </a:t>
            </a:r>
            <a:r>
              <a:rPr lang="en-IN" b="1" dirty="0" err="1"/>
              <a:t>EclEmma</a:t>
            </a:r>
            <a:r>
              <a:rPr lang="en-IN" b="1" dirty="0"/>
              <a:t> in Eclipse </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61</a:t>
            </a:fld>
            <a:endParaRPr lang="en-US" dirty="0"/>
          </a:p>
        </p:txBody>
      </p:sp>
      <p:sp>
        <p:nvSpPr>
          <p:cNvPr id="5" name="Content Placeholder 2"/>
          <p:cNvSpPr txBox="1">
            <a:spLocks/>
          </p:cNvSpPr>
          <p:nvPr/>
        </p:nvSpPr>
        <p:spPr>
          <a:xfrm>
            <a:off x="408297" y="1932922"/>
            <a:ext cx="9601196" cy="35211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lvl="1" indent="0">
              <a:buFont typeface="Wingdings 3" charset="2"/>
              <a:buNone/>
            </a:pPr>
            <a:r>
              <a:rPr lang="en-IN" b="1" dirty="0" smtClean="0">
                <a:solidFill>
                  <a:srgbClr val="C00000"/>
                </a:solidFill>
              </a:rPr>
              <a:t> </a:t>
            </a:r>
            <a:r>
              <a:rPr lang="en-IN" dirty="0" smtClean="0">
                <a:solidFill>
                  <a:schemeClr val="tx1"/>
                </a:solidFill>
              </a:rPr>
              <a:t>1. </a:t>
            </a:r>
            <a:r>
              <a:rPr lang="en-IN" sz="1800" dirty="0" smtClean="0"/>
              <a:t>Help-&gt;Eclipse Marketplace</a:t>
            </a:r>
          </a:p>
          <a:p>
            <a:pPr marL="0" indent="0">
              <a:buFont typeface="Wingdings 3" charset="2"/>
              <a:buNone/>
            </a:pPr>
            <a:endParaRPr lang="en-IN" sz="2000" dirty="0">
              <a:solidFill>
                <a:schemeClr val="tx1"/>
              </a:solidFill>
            </a:endParaRPr>
          </a:p>
        </p:txBody>
      </p:sp>
      <p:pic>
        <p:nvPicPr>
          <p:cNvPr id="6" name="Picture 5"/>
          <p:cNvPicPr/>
          <p:nvPr/>
        </p:nvPicPr>
        <p:blipFill>
          <a:blip r:embed="rId2"/>
          <a:srcRect/>
          <a:stretch>
            <a:fillRect/>
          </a:stretch>
        </p:blipFill>
        <p:spPr bwMode="auto">
          <a:xfrm>
            <a:off x="655093" y="2570578"/>
            <a:ext cx="7683689" cy="3980347"/>
          </a:xfrm>
          <a:prstGeom prst="rect">
            <a:avLst/>
          </a:prstGeom>
          <a:noFill/>
          <a:ln w="9525">
            <a:noFill/>
            <a:miter lim="800000"/>
            <a:headEnd/>
            <a:tailEnd/>
          </a:ln>
        </p:spPr>
      </p:pic>
    </p:spTree>
    <p:extLst>
      <p:ext uri="{BB962C8B-B14F-4D97-AF65-F5344CB8AC3E}">
        <p14:creationId xmlns:p14="http://schemas.microsoft.com/office/powerpoint/2010/main" val="33273405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41933"/>
            <a:ext cx="7739712" cy="656823"/>
          </a:xfrm>
        </p:spPr>
        <p:txBody>
          <a:bodyPr>
            <a:normAutofit/>
          </a:bodyPr>
          <a:lstStyle/>
          <a:p>
            <a:pPr algn="ctr"/>
            <a:r>
              <a:rPr lang="en-IN" b="1" dirty="0"/>
              <a:t>Installation of </a:t>
            </a:r>
            <a:r>
              <a:rPr lang="en-IN" b="1" dirty="0" err="1"/>
              <a:t>EclEmma</a:t>
            </a:r>
            <a:r>
              <a:rPr lang="en-IN" b="1" dirty="0"/>
              <a:t> in Eclipse </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62</a:t>
            </a:fld>
            <a:endParaRPr lang="en-US" dirty="0"/>
          </a:p>
        </p:txBody>
      </p:sp>
      <p:sp>
        <p:nvSpPr>
          <p:cNvPr id="5" name="Content Placeholder 2"/>
          <p:cNvSpPr txBox="1">
            <a:spLocks/>
          </p:cNvSpPr>
          <p:nvPr/>
        </p:nvSpPr>
        <p:spPr>
          <a:xfrm>
            <a:off x="408297" y="1932922"/>
            <a:ext cx="9601196" cy="35211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lvl="1" indent="0">
              <a:buNone/>
            </a:pPr>
            <a:r>
              <a:rPr lang="en-IN" b="1" dirty="0" smtClean="0">
                <a:solidFill>
                  <a:srgbClr val="C00000"/>
                </a:solidFill>
              </a:rPr>
              <a:t> </a:t>
            </a:r>
            <a:r>
              <a:rPr lang="en-IN" dirty="0" smtClean="0">
                <a:solidFill>
                  <a:schemeClr val="tx1"/>
                </a:solidFill>
              </a:rPr>
              <a:t>2. </a:t>
            </a:r>
            <a:r>
              <a:rPr lang="en-IN" sz="1800" dirty="0"/>
              <a:t>Type: </a:t>
            </a:r>
            <a:r>
              <a:rPr lang="en-IN" sz="1800" dirty="0" err="1"/>
              <a:t>ECLemma</a:t>
            </a:r>
            <a:r>
              <a:rPr lang="en-IN" sz="1800" dirty="0"/>
              <a:t> and Click on “Go”</a:t>
            </a:r>
          </a:p>
          <a:p>
            <a:pPr marL="0" indent="0">
              <a:buFont typeface="Wingdings 3" charset="2"/>
              <a:buNone/>
            </a:pPr>
            <a:endParaRPr lang="en-IN" sz="2000" dirty="0">
              <a:solidFill>
                <a:schemeClr val="tx1"/>
              </a:solidFill>
            </a:endParaRPr>
          </a:p>
        </p:txBody>
      </p:sp>
      <p:pic>
        <p:nvPicPr>
          <p:cNvPr id="7" name="Picture 6"/>
          <p:cNvPicPr/>
          <p:nvPr/>
        </p:nvPicPr>
        <p:blipFill>
          <a:blip r:embed="rId2"/>
          <a:srcRect/>
          <a:stretch>
            <a:fillRect/>
          </a:stretch>
        </p:blipFill>
        <p:spPr bwMode="auto">
          <a:xfrm>
            <a:off x="509985" y="2652330"/>
            <a:ext cx="8388355" cy="4076016"/>
          </a:xfrm>
          <a:prstGeom prst="rect">
            <a:avLst/>
          </a:prstGeom>
          <a:noFill/>
          <a:ln w="9525">
            <a:noFill/>
            <a:miter lim="800000"/>
            <a:headEnd/>
            <a:tailEnd/>
          </a:ln>
        </p:spPr>
      </p:pic>
    </p:spTree>
    <p:extLst>
      <p:ext uri="{BB962C8B-B14F-4D97-AF65-F5344CB8AC3E}">
        <p14:creationId xmlns:p14="http://schemas.microsoft.com/office/powerpoint/2010/main" val="15895533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41933"/>
            <a:ext cx="7739712" cy="656823"/>
          </a:xfrm>
        </p:spPr>
        <p:txBody>
          <a:bodyPr>
            <a:normAutofit/>
          </a:bodyPr>
          <a:lstStyle/>
          <a:p>
            <a:pPr algn="ctr"/>
            <a:r>
              <a:rPr lang="en-IN" b="1" dirty="0"/>
              <a:t>Installation of </a:t>
            </a:r>
            <a:r>
              <a:rPr lang="en-IN" b="1" dirty="0" err="1"/>
              <a:t>EclEmma</a:t>
            </a:r>
            <a:r>
              <a:rPr lang="en-IN" b="1" dirty="0"/>
              <a:t> in Eclipse </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63</a:t>
            </a:fld>
            <a:endParaRPr lang="en-US" dirty="0"/>
          </a:p>
        </p:txBody>
      </p:sp>
      <p:sp>
        <p:nvSpPr>
          <p:cNvPr id="5" name="Content Placeholder 2"/>
          <p:cNvSpPr txBox="1">
            <a:spLocks/>
          </p:cNvSpPr>
          <p:nvPr/>
        </p:nvSpPr>
        <p:spPr>
          <a:xfrm>
            <a:off x="408297" y="1932922"/>
            <a:ext cx="9601196" cy="35211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lvl="1" indent="0">
              <a:buNone/>
            </a:pPr>
            <a:r>
              <a:rPr lang="en-IN" b="1" dirty="0" smtClean="0">
                <a:solidFill>
                  <a:srgbClr val="C00000"/>
                </a:solidFill>
              </a:rPr>
              <a:t> </a:t>
            </a:r>
            <a:r>
              <a:rPr lang="en-IN" dirty="0" smtClean="0">
                <a:solidFill>
                  <a:schemeClr val="tx1"/>
                </a:solidFill>
              </a:rPr>
              <a:t>3. </a:t>
            </a:r>
            <a:r>
              <a:rPr lang="en-IN" sz="1800" dirty="0"/>
              <a:t>Click on install</a:t>
            </a:r>
          </a:p>
          <a:p>
            <a:pPr marL="0" indent="0">
              <a:buFont typeface="Wingdings 3" charset="2"/>
              <a:buNone/>
            </a:pPr>
            <a:endParaRPr lang="en-IN" sz="2000" dirty="0">
              <a:solidFill>
                <a:schemeClr val="tx1"/>
              </a:solidFill>
            </a:endParaRPr>
          </a:p>
        </p:txBody>
      </p:sp>
      <p:pic>
        <p:nvPicPr>
          <p:cNvPr id="6" name="Content Placeholder 6"/>
          <p:cNvPicPr>
            <a:picLocks noGrp="1"/>
          </p:cNvPicPr>
          <p:nvPr>
            <p:ph idx="1"/>
          </p:nvPr>
        </p:nvPicPr>
        <p:blipFill>
          <a:blip r:embed="rId2"/>
          <a:srcRect/>
          <a:stretch>
            <a:fillRect/>
          </a:stretch>
        </p:blipFill>
        <p:spPr bwMode="auto">
          <a:xfrm>
            <a:off x="408297" y="2542559"/>
            <a:ext cx="8394509" cy="4117548"/>
          </a:xfrm>
          <a:prstGeom prst="rect">
            <a:avLst/>
          </a:prstGeom>
          <a:noFill/>
          <a:ln w="9525">
            <a:noFill/>
            <a:miter lim="800000"/>
            <a:headEnd/>
            <a:tailEnd/>
          </a:ln>
        </p:spPr>
      </p:pic>
    </p:spTree>
    <p:extLst>
      <p:ext uri="{BB962C8B-B14F-4D97-AF65-F5344CB8AC3E}">
        <p14:creationId xmlns:p14="http://schemas.microsoft.com/office/powerpoint/2010/main" val="15580134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41933"/>
            <a:ext cx="7739712" cy="656823"/>
          </a:xfrm>
        </p:spPr>
        <p:txBody>
          <a:bodyPr>
            <a:normAutofit/>
          </a:bodyPr>
          <a:lstStyle/>
          <a:p>
            <a:pPr algn="ctr"/>
            <a:r>
              <a:rPr lang="en-IN" b="1" dirty="0"/>
              <a:t>Installation of </a:t>
            </a:r>
            <a:r>
              <a:rPr lang="en-IN" b="1" dirty="0" err="1"/>
              <a:t>EclEmma</a:t>
            </a:r>
            <a:r>
              <a:rPr lang="en-IN" b="1" dirty="0"/>
              <a:t> in Eclipse </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64</a:t>
            </a:fld>
            <a:endParaRPr lang="en-US" dirty="0"/>
          </a:p>
        </p:txBody>
      </p:sp>
      <p:sp>
        <p:nvSpPr>
          <p:cNvPr id="5" name="Content Placeholder 2"/>
          <p:cNvSpPr txBox="1">
            <a:spLocks/>
          </p:cNvSpPr>
          <p:nvPr/>
        </p:nvSpPr>
        <p:spPr>
          <a:xfrm>
            <a:off x="408297" y="1932922"/>
            <a:ext cx="9601196" cy="35211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lvl="1" indent="0">
              <a:buNone/>
            </a:pPr>
            <a:r>
              <a:rPr lang="en-IN" b="1" dirty="0" smtClean="0">
                <a:solidFill>
                  <a:srgbClr val="C00000"/>
                </a:solidFill>
              </a:rPr>
              <a:t> </a:t>
            </a:r>
            <a:r>
              <a:rPr lang="en-IN" dirty="0" smtClean="0">
                <a:solidFill>
                  <a:schemeClr val="tx1"/>
                </a:solidFill>
              </a:rPr>
              <a:t>4. </a:t>
            </a:r>
            <a:r>
              <a:rPr lang="en-IN" sz="1800" dirty="0"/>
              <a:t>Click on confirm. </a:t>
            </a:r>
            <a:endParaRPr lang="en-IN" sz="2000" dirty="0">
              <a:solidFill>
                <a:schemeClr val="tx1"/>
              </a:solidFill>
            </a:endParaRPr>
          </a:p>
        </p:txBody>
      </p:sp>
      <p:pic>
        <p:nvPicPr>
          <p:cNvPr id="7" name="Picture 6"/>
          <p:cNvPicPr/>
          <p:nvPr/>
        </p:nvPicPr>
        <p:blipFill>
          <a:blip r:embed="rId2"/>
          <a:srcRect/>
          <a:stretch>
            <a:fillRect/>
          </a:stretch>
        </p:blipFill>
        <p:spPr bwMode="auto">
          <a:xfrm>
            <a:off x="408297" y="2556931"/>
            <a:ext cx="8421804" cy="4103176"/>
          </a:xfrm>
          <a:prstGeom prst="rect">
            <a:avLst/>
          </a:prstGeom>
          <a:noFill/>
          <a:ln w="9525">
            <a:noFill/>
            <a:miter lim="800000"/>
            <a:headEnd/>
            <a:tailEnd/>
          </a:ln>
        </p:spPr>
      </p:pic>
    </p:spTree>
    <p:extLst>
      <p:ext uri="{BB962C8B-B14F-4D97-AF65-F5344CB8AC3E}">
        <p14:creationId xmlns:p14="http://schemas.microsoft.com/office/powerpoint/2010/main" val="12745513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41933"/>
            <a:ext cx="7739712" cy="656823"/>
          </a:xfrm>
        </p:spPr>
        <p:txBody>
          <a:bodyPr>
            <a:normAutofit/>
          </a:bodyPr>
          <a:lstStyle/>
          <a:p>
            <a:pPr algn="ctr"/>
            <a:r>
              <a:rPr lang="en-IN" b="1" dirty="0"/>
              <a:t>Installation of </a:t>
            </a:r>
            <a:r>
              <a:rPr lang="en-IN" b="1" dirty="0" err="1"/>
              <a:t>EclEmma</a:t>
            </a:r>
            <a:r>
              <a:rPr lang="en-IN" b="1" dirty="0"/>
              <a:t> in Eclipse </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65</a:t>
            </a:fld>
            <a:endParaRPr lang="en-US" dirty="0"/>
          </a:p>
        </p:txBody>
      </p:sp>
      <p:sp>
        <p:nvSpPr>
          <p:cNvPr id="5" name="Content Placeholder 2"/>
          <p:cNvSpPr txBox="1">
            <a:spLocks/>
          </p:cNvSpPr>
          <p:nvPr/>
        </p:nvSpPr>
        <p:spPr>
          <a:xfrm>
            <a:off x="408297" y="1932922"/>
            <a:ext cx="9601196" cy="35211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lvl="1" indent="0">
              <a:buNone/>
            </a:pPr>
            <a:r>
              <a:rPr lang="en-IN" b="1" dirty="0" smtClean="0">
                <a:solidFill>
                  <a:srgbClr val="C00000"/>
                </a:solidFill>
              </a:rPr>
              <a:t> </a:t>
            </a:r>
            <a:r>
              <a:rPr lang="en-IN" dirty="0" smtClean="0">
                <a:solidFill>
                  <a:schemeClr val="tx1"/>
                </a:solidFill>
              </a:rPr>
              <a:t>5. </a:t>
            </a:r>
            <a:r>
              <a:rPr lang="en-IN" sz="1800" dirty="0"/>
              <a:t>Select “I accept the ...” and then click on Finish.</a:t>
            </a:r>
          </a:p>
        </p:txBody>
      </p:sp>
      <p:pic>
        <p:nvPicPr>
          <p:cNvPr id="6" name="Picture 5"/>
          <p:cNvPicPr/>
          <p:nvPr/>
        </p:nvPicPr>
        <p:blipFill>
          <a:blip r:embed="rId2"/>
          <a:srcRect/>
          <a:stretch>
            <a:fillRect/>
          </a:stretch>
        </p:blipFill>
        <p:spPr bwMode="auto">
          <a:xfrm>
            <a:off x="408297" y="2470246"/>
            <a:ext cx="8530987" cy="4244454"/>
          </a:xfrm>
          <a:prstGeom prst="rect">
            <a:avLst/>
          </a:prstGeom>
          <a:noFill/>
          <a:ln w="9525">
            <a:noFill/>
            <a:miter lim="800000"/>
            <a:headEnd/>
            <a:tailEnd/>
          </a:ln>
        </p:spPr>
      </p:pic>
    </p:spTree>
    <p:extLst>
      <p:ext uri="{BB962C8B-B14F-4D97-AF65-F5344CB8AC3E}">
        <p14:creationId xmlns:p14="http://schemas.microsoft.com/office/powerpoint/2010/main" val="27083205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41933"/>
            <a:ext cx="7739712" cy="656823"/>
          </a:xfrm>
        </p:spPr>
        <p:txBody>
          <a:bodyPr>
            <a:normAutofit/>
          </a:bodyPr>
          <a:lstStyle/>
          <a:p>
            <a:pPr algn="ctr"/>
            <a:r>
              <a:rPr lang="en-IN" b="1" dirty="0"/>
              <a:t>Installation of </a:t>
            </a:r>
            <a:r>
              <a:rPr lang="en-IN" b="1" dirty="0" err="1"/>
              <a:t>EclEmma</a:t>
            </a:r>
            <a:r>
              <a:rPr lang="en-IN" b="1" dirty="0"/>
              <a:t> in Eclipse </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66</a:t>
            </a:fld>
            <a:endParaRPr lang="en-US" dirty="0"/>
          </a:p>
        </p:txBody>
      </p:sp>
      <p:sp>
        <p:nvSpPr>
          <p:cNvPr id="5" name="Content Placeholder 2"/>
          <p:cNvSpPr txBox="1">
            <a:spLocks/>
          </p:cNvSpPr>
          <p:nvPr/>
        </p:nvSpPr>
        <p:spPr>
          <a:xfrm>
            <a:off x="408297" y="1932922"/>
            <a:ext cx="9601196" cy="35211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lvl="1" indent="0">
              <a:buNone/>
            </a:pPr>
            <a:r>
              <a:rPr lang="en-IN" b="1" dirty="0" smtClean="0">
                <a:solidFill>
                  <a:srgbClr val="C00000"/>
                </a:solidFill>
              </a:rPr>
              <a:t> </a:t>
            </a:r>
            <a:r>
              <a:rPr lang="en-IN" dirty="0" smtClean="0">
                <a:solidFill>
                  <a:schemeClr val="tx1"/>
                </a:solidFill>
              </a:rPr>
              <a:t>6. </a:t>
            </a:r>
            <a:r>
              <a:rPr lang="en-IN" sz="1800" dirty="0"/>
              <a:t>Restart Eclipse by clicking on “Yes”</a:t>
            </a:r>
          </a:p>
        </p:txBody>
      </p:sp>
      <p:pic>
        <p:nvPicPr>
          <p:cNvPr id="7" name="Picture 6"/>
          <p:cNvPicPr/>
          <p:nvPr/>
        </p:nvPicPr>
        <p:blipFill>
          <a:blip r:embed="rId2"/>
          <a:srcRect/>
          <a:stretch>
            <a:fillRect/>
          </a:stretch>
        </p:blipFill>
        <p:spPr bwMode="auto">
          <a:xfrm>
            <a:off x="408297" y="2495524"/>
            <a:ext cx="8408157" cy="4137288"/>
          </a:xfrm>
          <a:prstGeom prst="rect">
            <a:avLst/>
          </a:prstGeom>
          <a:noFill/>
          <a:ln w="9525">
            <a:noFill/>
            <a:miter lim="800000"/>
            <a:headEnd/>
            <a:tailEnd/>
          </a:ln>
        </p:spPr>
      </p:pic>
    </p:spTree>
    <p:extLst>
      <p:ext uri="{BB962C8B-B14F-4D97-AF65-F5344CB8AC3E}">
        <p14:creationId xmlns:p14="http://schemas.microsoft.com/office/powerpoint/2010/main" val="19950485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88" y="641933"/>
            <a:ext cx="7739712" cy="656823"/>
          </a:xfrm>
        </p:spPr>
        <p:txBody>
          <a:bodyPr>
            <a:normAutofit/>
          </a:bodyPr>
          <a:lstStyle/>
          <a:p>
            <a:pPr algn="ctr"/>
            <a:r>
              <a:rPr lang="en-IN" b="1" dirty="0"/>
              <a:t>Installation of </a:t>
            </a:r>
            <a:r>
              <a:rPr lang="en-IN" b="1" dirty="0" err="1"/>
              <a:t>EclEmma</a:t>
            </a:r>
            <a:r>
              <a:rPr lang="en-IN" b="1" dirty="0"/>
              <a:t> in Eclipse </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67</a:t>
            </a:fld>
            <a:endParaRPr lang="en-US" dirty="0"/>
          </a:p>
        </p:txBody>
      </p:sp>
      <p:sp>
        <p:nvSpPr>
          <p:cNvPr id="5" name="Content Placeholder 2"/>
          <p:cNvSpPr txBox="1">
            <a:spLocks/>
          </p:cNvSpPr>
          <p:nvPr/>
        </p:nvSpPr>
        <p:spPr>
          <a:xfrm>
            <a:off x="408297" y="1932922"/>
            <a:ext cx="9601196" cy="35211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lvl="1" indent="0">
              <a:buNone/>
            </a:pPr>
            <a:r>
              <a:rPr lang="en-IN" b="1" dirty="0" smtClean="0">
                <a:solidFill>
                  <a:srgbClr val="C00000"/>
                </a:solidFill>
              </a:rPr>
              <a:t>  </a:t>
            </a:r>
            <a:r>
              <a:rPr lang="en-IN" dirty="0" smtClean="0">
                <a:solidFill>
                  <a:schemeClr val="tx1"/>
                </a:solidFill>
              </a:rPr>
              <a:t>7. </a:t>
            </a:r>
            <a:r>
              <a:rPr lang="en-IN" sz="1800" dirty="0"/>
              <a:t>After Restart, you will see the following</a:t>
            </a:r>
          </a:p>
        </p:txBody>
      </p:sp>
      <p:pic>
        <p:nvPicPr>
          <p:cNvPr id="1026" name="Picture 2" descr="C:\Users\KIIT\Desktop\im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97" y="2415654"/>
            <a:ext cx="8503691" cy="421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228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440" y="98248"/>
            <a:ext cx="7520771" cy="689535"/>
          </a:xfrm>
        </p:spPr>
        <p:txBody>
          <a:bodyPr/>
          <a:lstStyle/>
          <a:p>
            <a:pPr algn="ctr"/>
            <a:r>
              <a:rPr lang="en-IN" b="1" dirty="0"/>
              <a:t>Implementation of </a:t>
            </a:r>
            <a:r>
              <a:rPr lang="en-IN" b="1" dirty="0" err="1"/>
              <a:t>EclEmma</a:t>
            </a:r>
            <a:r>
              <a:rPr lang="en-IN" b="1" dirty="0"/>
              <a:t> </a:t>
            </a:r>
            <a:endParaRPr lang="en-IN" dirty="0"/>
          </a:p>
        </p:txBody>
      </p:sp>
      <p:sp>
        <p:nvSpPr>
          <p:cNvPr id="3" name="Content Placeholder 2"/>
          <p:cNvSpPr>
            <a:spLocks noGrp="1"/>
          </p:cNvSpPr>
          <p:nvPr>
            <p:ph idx="1"/>
          </p:nvPr>
        </p:nvSpPr>
        <p:spPr>
          <a:xfrm>
            <a:off x="1388623" y="787783"/>
            <a:ext cx="3093225" cy="5960747"/>
          </a:xfrm>
        </p:spPr>
        <p:txBody>
          <a:bodyPr/>
          <a:lstStyle/>
          <a:p>
            <a:pPr marL="0" indent="0">
              <a:buNone/>
            </a:pPr>
            <a:r>
              <a:rPr lang="en-IN" b="1" u="sng" dirty="0" smtClean="0">
                <a:solidFill>
                  <a:schemeClr val="accent6">
                    <a:lumMod val="50000"/>
                  </a:schemeClr>
                </a:solidFill>
              </a:rPr>
              <a:t>factorial.java</a:t>
            </a:r>
          </a:p>
          <a:p>
            <a:pPr marL="0" indent="0">
              <a:buNone/>
            </a:pPr>
            <a:endParaRPr lang="en-IN" dirty="0">
              <a:solidFill>
                <a:schemeClr val="accent6">
                  <a:lumMod val="50000"/>
                </a:schemeClr>
              </a:solidFill>
            </a:endParaRPr>
          </a:p>
          <a:p>
            <a:pPr marL="0" indent="0">
              <a:buNone/>
            </a:pPr>
            <a:r>
              <a:rPr lang="en-IN" dirty="0" smtClean="0">
                <a:solidFill>
                  <a:schemeClr val="accent6">
                    <a:lumMod val="50000"/>
                  </a:schemeClr>
                </a:solidFill>
              </a:rPr>
              <a:t>package </a:t>
            </a:r>
            <a:r>
              <a:rPr lang="en-IN" dirty="0" err="1" smtClean="0">
                <a:solidFill>
                  <a:schemeClr val="accent6">
                    <a:lumMod val="50000"/>
                  </a:schemeClr>
                </a:solidFill>
              </a:rPr>
              <a:t>abc</a:t>
            </a:r>
            <a:r>
              <a:rPr lang="en-IN" dirty="0" smtClean="0">
                <a:solidFill>
                  <a:schemeClr val="accent6">
                    <a:lumMod val="50000"/>
                  </a:schemeClr>
                </a:solidFill>
              </a:rPr>
              <a:t>;</a:t>
            </a:r>
            <a:endParaRPr lang="en-IN" dirty="0">
              <a:solidFill>
                <a:schemeClr val="accent6">
                  <a:lumMod val="50000"/>
                </a:schemeClr>
              </a:solidFill>
            </a:endParaRPr>
          </a:p>
          <a:p>
            <a:pPr marL="0" indent="0">
              <a:buNone/>
            </a:pPr>
            <a:r>
              <a:rPr lang="en-IN" dirty="0" smtClean="0">
                <a:solidFill>
                  <a:schemeClr val="accent6">
                    <a:lumMod val="50000"/>
                  </a:schemeClr>
                </a:solidFill>
              </a:rPr>
              <a:t>public class factorial{</a:t>
            </a:r>
          </a:p>
          <a:p>
            <a:pPr marL="0" indent="0">
              <a:buNone/>
            </a:pPr>
            <a:r>
              <a:rPr lang="en-IN" dirty="0" smtClean="0">
                <a:solidFill>
                  <a:schemeClr val="accent6">
                    <a:lumMod val="50000"/>
                  </a:schemeClr>
                </a:solidFill>
              </a:rPr>
              <a:t>public static </a:t>
            </a:r>
            <a:r>
              <a:rPr lang="en-IN" dirty="0" err="1" smtClean="0">
                <a:solidFill>
                  <a:schemeClr val="accent6">
                    <a:lumMod val="50000"/>
                  </a:schemeClr>
                </a:solidFill>
              </a:rPr>
              <a:t>int</a:t>
            </a:r>
            <a:r>
              <a:rPr lang="en-IN" dirty="0" smtClean="0">
                <a:solidFill>
                  <a:schemeClr val="accent6">
                    <a:lumMod val="50000"/>
                  </a:schemeClr>
                </a:solidFill>
              </a:rPr>
              <a:t> fact(</a:t>
            </a:r>
            <a:r>
              <a:rPr lang="en-IN" dirty="0" err="1" smtClean="0">
                <a:solidFill>
                  <a:schemeClr val="accent6">
                    <a:lumMod val="50000"/>
                  </a:schemeClr>
                </a:solidFill>
              </a:rPr>
              <a:t>int</a:t>
            </a:r>
            <a:r>
              <a:rPr lang="en-IN" dirty="0" smtClean="0">
                <a:solidFill>
                  <a:schemeClr val="accent6">
                    <a:lumMod val="50000"/>
                  </a:schemeClr>
                </a:solidFill>
              </a:rPr>
              <a:t> n){</a:t>
            </a:r>
          </a:p>
          <a:p>
            <a:pPr marL="0" indent="0">
              <a:buNone/>
            </a:pPr>
            <a:r>
              <a:rPr lang="en-IN" dirty="0" smtClean="0">
                <a:solidFill>
                  <a:schemeClr val="accent6">
                    <a:lumMod val="50000"/>
                  </a:schemeClr>
                </a:solidFill>
              </a:rPr>
              <a:t>if(n==0){</a:t>
            </a:r>
          </a:p>
          <a:p>
            <a:pPr marL="0" indent="0">
              <a:buNone/>
            </a:pPr>
            <a:r>
              <a:rPr lang="en-IN" dirty="0" smtClean="0">
                <a:solidFill>
                  <a:schemeClr val="accent6">
                    <a:lumMod val="50000"/>
                  </a:schemeClr>
                </a:solidFill>
              </a:rPr>
              <a:t>return 1;</a:t>
            </a:r>
          </a:p>
          <a:p>
            <a:pPr marL="0" indent="0">
              <a:buNone/>
            </a:pPr>
            <a:r>
              <a:rPr lang="en-IN" dirty="0" smtClean="0">
                <a:solidFill>
                  <a:schemeClr val="accent6">
                    <a:lumMod val="50000"/>
                  </a:schemeClr>
                </a:solidFill>
              </a:rPr>
              <a:t>}</a:t>
            </a:r>
          </a:p>
          <a:p>
            <a:pPr marL="0" indent="0">
              <a:buNone/>
            </a:pPr>
            <a:r>
              <a:rPr lang="en-IN" dirty="0" smtClean="0">
                <a:solidFill>
                  <a:schemeClr val="accent6">
                    <a:lumMod val="50000"/>
                  </a:schemeClr>
                </a:solidFill>
              </a:rPr>
              <a:t>else{</a:t>
            </a:r>
          </a:p>
          <a:p>
            <a:pPr marL="0" indent="0">
              <a:buNone/>
            </a:pPr>
            <a:r>
              <a:rPr lang="en-IN" dirty="0" smtClean="0">
                <a:solidFill>
                  <a:schemeClr val="accent6">
                    <a:lumMod val="50000"/>
                  </a:schemeClr>
                </a:solidFill>
              </a:rPr>
              <a:t>return n*fact(n-1);</a:t>
            </a:r>
            <a:endParaRPr lang="en-IN" dirty="0">
              <a:solidFill>
                <a:schemeClr val="accent6">
                  <a:lumMod val="50000"/>
                </a:schemeClr>
              </a:solidFill>
            </a:endParaRPr>
          </a:p>
          <a:p>
            <a:pPr marL="0" indent="0">
              <a:buNone/>
            </a:pPr>
            <a:r>
              <a:rPr lang="en-IN" dirty="0" smtClean="0">
                <a:solidFill>
                  <a:schemeClr val="accent6">
                    <a:lumMod val="50000"/>
                  </a:schemeClr>
                </a:solidFill>
              </a:rPr>
              <a:t>}</a:t>
            </a:r>
            <a:endParaRPr lang="en-IN" dirty="0">
              <a:solidFill>
                <a:schemeClr val="accent6">
                  <a:lumMod val="50000"/>
                </a:schemeClr>
              </a:solidFill>
            </a:endParaRPr>
          </a:p>
          <a:p>
            <a:pPr marL="0" indent="0">
              <a:buNone/>
            </a:pPr>
            <a:r>
              <a:rPr lang="en-IN" dirty="0" smtClean="0">
                <a:solidFill>
                  <a:schemeClr val="accent6">
                    <a:lumMod val="50000"/>
                  </a:schemeClr>
                </a:solidFill>
              </a:rPr>
              <a:t>}</a:t>
            </a:r>
            <a:endParaRPr lang="en-IN" dirty="0">
              <a:solidFill>
                <a:schemeClr val="accent6">
                  <a:lumMod val="50000"/>
                </a:schemeClr>
              </a:solidFill>
            </a:endParaRPr>
          </a:p>
          <a:p>
            <a:pPr marL="0" indent="0">
              <a:buNone/>
            </a:pPr>
            <a:r>
              <a:rPr lang="en-IN" dirty="0" smtClean="0">
                <a:solidFill>
                  <a:schemeClr val="accent6">
                    <a:lumMod val="50000"/>
                  </a:schemeClr>
                </a:solidFill>
              </a:rPr>
              <a:t>}</a:t>
            </a:r>
            <a:endParaRPr lang="en-IN"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68</a:t>
            </a:fld>
            <a:endParaRPr lang="en-US" dirty="0"/>
          </a:p>
        </p:txBody>
      </p:sp>
      <p:sp>
        <p:nvSpPr>
          <p:cNvPr id="5" name="Content Placeholder 2"/>
          <p:cNvSpPr txBox="1">
            <a:spLocks/>
          </p:cNvSpPr>
          <p:nvPr/>
        </p:nvSpPr>
        <p:spPr>
          <a:xfrm>
            <a:off x="4481848" y="787782"/>
            <a:ext cx="4533363" cy="596074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N" b="1" u="sng" dirty="0" smtClean="0">
                <a:solidFill>
                  <a:schemeClr val="accent6">
                    <a:lumMod val="50000"/>
                  </a:schemeClr>
                </a:solidFill>
              </a:rPr>
              <a:t>factorialTest.java</a:t>
            </a:r>
          </a:p>
          <a:p>
            <a:pPr marL="0" indent="0">
              <a:buNone/>
            </a:pPr>
            <a:endParaRPr lang="en-IN" dirty="0" smtClean="0">
              <a:solidFill>
                <a:schemeClr val="accent6">
                  <a:lumMod val="50000"/>
                </a:schemeClr>
              </a:solidFill>
            </a:endParaRPr>
          </a:p>
          <a:p>
            <a:pPr marL="0" indent="0">
              <a:buFont typeface="Wingdings 3" charset="2"/>
              <a:buNone/>
            </a:pPr>
            <a:r>
              <a:rPr lang="en-IN" dirty="0" smtClean="0">
                <a:solidFill>
                  <a:schemeClr val="accent6">
                    <a:lumMod val="50000"/>
                  </a:schemeClr>
                </a:solidFill>
              </a:rPr>
              <a:t>package </a:t>
            </a:r>
            <a:r>
              <a:rPr lang="en-IN" dirty="0" err="1" smtClean="0">
                <a:solidFill>
                  <a:schemeClr val="accent6">
                    <a:lumMod val="50000"/>
                  </a:schemeClr>
                </a:solidFill>
              </a:rPr>
              <a:t>abc</a:t>
            </a:r>
            <a:r>
              <a:rPr lang="en-IN" dirty="0" smtClean="0">
                <a:solidFill>
                  <a:schemeClr val="accent6">
                    <a:lumMod val="50000"/>
                  </a:schemeClr>
                </a:solidFill>
              </a:rPr>
              <a:t>;</a:t>
            </a:r>
          </a:p>
          <a:p>
            <a:pPr marL="0" indent="0">
              <a:buFont typeface="Wingdings 3" charset="2"/>
              <a:buNone/>
            </a:pPr>
            <a:r>
              <a:rPr lang="en-IN" dirty="0">
                <a:solidFill>
                  <a:schemeClr val="accent6">
                    <a:lumMod val="50000"/>
                  </a:schemeClr>
                </a:solidFill>
              </a:rPr>
              <a:t>i</a:t>
            </a:r>
            <a:r>
              <a:rPr lang="en-IN" dirty="0" smtClean="0">
                <a:solidFill>
                  <a:schemeClr val="accent6">
                    <a:lumMod val="50000"/>
                  </a:schemeClr>
                </a:solidFill>
              </a:rPr>
              <a:t>mport </a:t>
            </a:r>
            <a:r>
              <a:rPr lang="en-IN" dirty="0" err="1" smtClean="0">
                <a:solidFill>
                  <a:schemeClr val="accent6">
                    <a:lumMod val="50000"/>
                  </a:schemeClr>
                </a:solidFill>
              </a:rPr>
              <a:t>junit.framework.TestCase</a:t>
            </a:r>
            <a:r>
              <a:rPr lang="en-IN" dirty="0" smtClean="0">
                <a:solidFill>
                  <a:schemeClr val="accent6">
                    <a:lumMod val="50000"/>
                  </a:schemeClr>
                </a:solidFill>
              </a:rPr>
              <a:t>;</a:t>
            </a:r>
          </a:p>
          <a:p>
            <a:pPr marL="0" indent="0">
              <a:buFont typeface="Wingdings 3" charset="2"/>
              <a:buNone/>
            </a:pPr>
            <a:r>
              <a:rPr lang="en-IN" dirty="0" smtClean="0">
                <a:solidFill>
                  <a:schemeClr val="accent6">
                    <a:lumMod val="50000"/>
                  </a:schemeClr>
                </a:solidFill>
              </a:rPr>
              <a:t>public class </a:t>
            </a:r>
            <a:r>
              <a:rPr lang="en-IN" dirty="0" err="1" smtClean="0">
                <a:solidFill>
                  <a:schemeClr val="accent6">
                    <a:lumMod val="50000"/>
                  </a:schemeClr>
                </a:solidFill>
              </a:rPr>
              <a:t>factorialTest</a:t>
            </a:r>
            <a:r>
              <a:rPr lang="en-IN" dirty="0" smtClean="0">
                <a:solidFill>
                  <a:schemeClr val="accent6">
                    <a:lumMod val="50000"/>
                  </a:schemeClr>
                </a:solidFill>
              </a:rPr>
              <a:t> extends </a:t>
            </a:r>
            <a:r>
              <a:rPr lang="en-IN" dirty="0" err="1" smtClean="0">
                <a:solidFill>
                  <a:schemeClr val="accent6">
                    <a:lumMod val="50000"/>
                  </a:schemeClr>
                </a:solidFill>
              </a:rPr>
              <a:t>TestCase</a:t>
            </a:r>
            <a:r>
              <a:rPr lang="en-IN" dirty="0" smtClean="0">
                <a:solidFill>
                  <a:schemeClr val="accent6">
                    <a:lumMod val="50000"/>
                  </a:schemeClr>
                </a:solidFill>
              </a:rPr>
              <a:t>{</a:t>
            </a:r>
          </a:p>
          <a:p>
            <a:pPr marL="0" indent="0">
              <a:buFont typeface="Wingdings 3" charset="2"/>
              <a:buNone/>
            </a:pPr>
            <a:r>
              <a:rPr lang="en-IN" dirty="0" smtClean="0">
                <a:solidFill>
                  <a:schemeClr val="accent6">
                    <a:lumMod val="50000"/>
                  </a:schemeClr>
                </a:solidFill>
              </a:rPr>
              <a:t>public void test1(){</a:t>
            </a:r>
          </a:p>
          <a:p>
            <a:pPr marL="0" indent="0">
              <a:buFont typeface="Wingdings 3" charset="2"/>
              <a:buNone/>
            </a:pPr>
            <a:r>
              <a:rPr lang="en-IN" dirty="0" err="1" smtClean="0">
                <a:solidFill>
                  <a:schemeClr val="accent6">
                    <a:lumMod val="50000"/>
                  </a:schemeClr>
                </a:solidFill>
              </a:rPr>
              <a:t>int</a:t>
            </a:r>
            <a:r>
              <a:rPr lang="en-IN" dirty="0" smtClean="0">
                <a:solidFill>
                  <a:schemeClr val="accent6">
                    <a:lumMod val="50000"/>
                  </a:schemeClr>
                </a:solidFill>
              </a:rPr>
              <a:t> a=3;</a:t>
            </a:r>
          </a:p>
          <a:p>
            <a:pPr marL="0" indent="0">
              <a:buNone/>
            </a:pPr>
            <a:r>
              <a:rPr lang="en-IN" dirty="0" err="1" smtClean="0">
                <a:solidFill>
                  <a:schemeClr val="accent6">
                    <a:lumMod val="50000"/>
                  </a:schemeClr>
                </a:solidFill>
              </a:rPr>
              <a:t>int</a:t>
            </a:r>
            <a:r>
              <a:rPr lang="en-IN" dirty="0" smtClean="0">
                <a:solidFill>
                  <a:schemeClr val="accent6">
                    <a:lumMod val="50000"/>
                  </a:schemeClr>
                </a:solidFill>
              </a:rPr>
              <a:t> b=6;</a:t>
            </a:r>
            <a:endParaRPr lang="en-IN" dirty="0">
              <a:solidFill>
                <a:schemeClr val="accent6">
                  <a:lumMod val="50000"/>
                </a:schemeClr>
              </a:solidFill>
            </a:endParaRPr>
          </a:p>
          <a:p>
            <a:pPr marL="0" indent="0">
              <a:buNone/>
            </a:pPr>
            <a:r>
              <a:rPr lang="en-IN" dirty="0" err="1" smtClean="0">
                <a:solidFill>
                  <a:schemeClr val="accent6">
                    <a:lumMod val="50000"/>
                  </a:schemeClr>
                </a:solidFill>
              </a:rPr>
              <a:t>assertEquals</a:t>
            </a:r>
            <a:r>
              <a:rPr lang="en-IN" dirty="0" smtClean="0">
                <a:solidFill>
                  <a:schemeClr val="accent6">
                    <a:lumMod val="50000"/>
                  </a:schemeClr>
                </a:solidFill>
              </a:rPr>
              <a:t>(</a:t>
            </a:r>
            <a:r>
              <a:rPr lang="en-IN" dirty="0" err="1" smtClean="0">
                <a:solidFill>
                  <a:schemeClr val="accent6">
                    <a:lumMod val="50000"/>
                  </a:schemeClr>
                </a:solidFill>
              </a:rPr>
              <a:t>b,factorial.fact</a:t>
            </a:r>
            <a:r>
              <a:rPr lang="en-IN" dirty="0" smtClean="0">
                <a:solidFill>
                  <a:schemeClr val="accent6">
                    <a:lumMod val="50000"/>
                  </a:schemeClr>
                </a:solidFill>
              </a:rPr>
              <a:t>(a));</a:t>
            </a:r>
            <a:endParaRPr lang="en-IN" dirty="0">
              <a:solidFill>
                <a:schemeClr val="accent6">
                  <a:lumMod val="50000"/>
                </a:schemeClr>
              </a:solidFill>
            </a:endParaRPr>
          </a:p>
          <a:p>
            <a:pPr marL="0" indent="0">
              <a:buFont typeface="Wingdings 3" charset="2"/>
              <a:buNone/>
            </a:pPr>
            <a:r>
              <a:rPr lang="en-IN" dirty="0" smtClean="0">
                <a:solidFill>
                  <a:schemeClr val="accent6">
                    <a:lumMod val="50000"/>
                  </a:schemeClr>
                </a:solidFill>
              </a:rPr>
              <a:t>}</a:t>
            </a:r>
          </a:p>
          <a:p>
            <a:pPr marL="0" indent="0">
              <a:buNone/>
            </a:pPr>
            <a:r>
              <a:rPr lang="en-IN" dirty="0">
                <a:solidFill>
                  <a:schemeClr val="accent6">
                    <a:lumMod val="50000"/>
                  </a:schemeClr>
                </a:solidFill>
              </a:rPr>
              <a:t>public void </a:t>
            </a:r>
            <a:r>
              <a:rPr lang="en-IN" dirty="0" smtClean="0">
                <a:solidFill>
                  <a:schemeClr val="accent6">
                    <a:lumMod val="50000"/>
                  </a:schemeClr>
                </a:solidFill>
              </a:rPr>
              <a:t>test2(){</a:t>
            </a:r>
            <a:endParaRPr lang="en-IN" dirty="0">
              <a:solidFill>
                <a:schemeClr val="accent6">
                  <a:lumMod val="50000"/>
                </a:schemeClr>
              </a:solidFill>
            </a:endParaRPr>
          </a:p>
          <a:p>
            <a:pPr marL="0" indent="0">
              <a:buNone/>
            </a:pPr>
            <a:r>
              <a:rPr lang="en-IN" dirty="0" err="1">
                <a:solidFill>
                  <a:schemeClr val="accent6">
                    <a:lumMod val="50000"/>
                  </a:schemeClr>
                </a:solidFill>
              </a:rPr>
              <a:t>int</a:t>
            </a:r>
            <a:r>
              <a:rPr lang="en-IN" dirty="0">
                <a:solidFill>
                  <a:schemeClr val="accent6">
                    <a:lumMod val="50000"/>
                  </a:schemeClr>
                </a:solidFill>
              </a:rPr>
              <a:t> </a:t>
            </a:r>
            <a:r>
              <a:rPr lang="en-IN" dirty="0" smtClean="0">
                <a:solidFill>
                  <a:schemeClr val="accent6">
                    <a:lumMod val="50000"/>
                  </a:schemeClr>
                </a:solidFill>
              </a:rPr>
              <a:t>a=4;</a:t>
            </a:r>
            <a:endParaRPr lang="en-IN" dirty="0">
              <a:solidFill>
                <a:schemeClr val="accent6">
                  <a:lumMod val="50000"/>
                </a:schemeClr>
              </a:solidFill>
            </a:endParaRPr>
          </a:p>
          <a:p>
            <a:pPr marL="0" indent="0">
              <a:buNone/>
            </a:pPr>
            <a:r>
              <a:rPr lang="en-IN" dirty="0" err="1">
                <a:solidFill>
                  <a:schemeClr val="accent6">
                    <a:lumMod val="50000"/>
                  </a:schemeClr>
                </a:solidFill>
              </a:rPr>
              <a:t>int</a:t>
            </a:r>
            <a:r>
              <a:rPr lang="en-IN" dirty="0">
                <a:solidFill>
                  <a:schemeClr val="accent6">
                    <a:lumMod val="50000"/>
                  </a:schemeClr>
                </a:solidFill>
              </a:rPr>
              <a:t> </a:t>
            </a:r>
            <a:r>
              <a:rPr lang="en-IN" dirty="0" smtClean="0">
                <a:solidFill>
                  <a:schemeClr val="accent6">
                    <a:lumMod val="50000"/>
                  </a:schemeClr>
                </a:solidFill>
              </a:rPr>
              <a:t>b=24;</a:t>
            </a:r>
            <a:endParaRPr lang="en-IN" dirty="0">
              <a:solidFill>
                <a:schemeClr val="accent6">
                  <a:lumMod val="50000"/>
                </a:schemeClr>
              </a:solidFill>
            </a:endParaRPr>
          </a:p>
          <a:p>
            <a:pPr marL="0" indent="0">
              <a:buNone/>
            </a:pPr>
            <a:r>
              <a:rPr lang="en-IN" dirty="0" err="1" smtClean="0">
                <a:solidFill>
                  <a:schemeClr val="accent6">
                    <a:lumMod val="50000"/>
                  </a:schemeClr>
                </a:solidFill>
              </a:rPr>
              <a:t>assertEquals</a:t>
            </a:r>
            <a:r>
              <a:rPr lang="en-IN" dirty="0" smtClean="0">
                <a:solidFill>
                  <a:schemeClr val="accent6">
                    <a:lumMod val="50000"/>
                  </a:schemeClr>
                </a:solidFill>
              </a:rPr>
              <a:t>(</a:t>
            </a:r>
            <a:r>
              <a:rPr lang="en-IN" dirty="0" err="1" smtClean="0">
                <a:solidFill>
                  <a:schemeClr val="accent6">
                    <a:lumMod val="50000"/>
                  </a:schemeClr>
                </a:solidFill>
              </a:rPr>
              <a:t>b,factorial.fact</a:t>
            </a:r>
            <a:r>
              <a:rPr lang="en-IN" dirty="0" smtClean="0">
                <a:solidFill>
                  <a:schemeClr val="accent6">
                    <a:lumMod val="50000"/>
                  </a:schemeClr>
                </a:solidFill>
              </a:rPr>
              <a:t>(a));</a:t>
            </a:r>
          </a:p>
          <a:p>
            <a:pPr marL="0" indent="0">
              <a:buNone/>
            </a:pPr>
            <a:r>
              <a:rPr lang="en-IN" dirty="0" smtClean="0">
                <a:solidFill>
                  <a:schemeClr val="accent6">
                    <a:lumMod val="50000"/>
                  </a:schemeClr>
                </a:solidFill>
              </a:rPr>
              <a:t>}</a:t>
            </a:r>
          </a:p>
          <a:p>
            <a:pPr marL="0" indent="0">
              <a:buFont typeface="Wingdings 3" charset="2"/>
              <a:buNone/>
            </a:pPr>
            <a:r>
              <a:rPr lang="en-IN" dirty="0" smtClean="0">
                <a:solidFill>
                  <a:schemeClr val="accent6">
                    <a:lumMod val="50000"/>
                  </a:schemeClr>
                </a:solidFill>
              </a:rPr>
              <a:t>}</a:t>
            </a:r>
            <a:endParaRPr lang="en-IN" dirty="0">
              <a:solidFill>
                <a:schemeClr val="accent6">
                  <a:lumMod val="50000"/>
                </a:schemeClr>
              </a:solidFill>
            </a:endParaRPr>
          </a:p>
        </p:txBody>
      </p:sp>
    </p:spTree>
    <p:extLst>
      <p:ext uri="{BB962C8B-B14F-4D97-AF65-F5344CB8AC3E}">
        <p14:creationId xmlns:p14="http://schemas.microsoft.com/office/powerpoint/2010/main" val="32875801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440" y="98248"/>
            <a:ext cx="7520771" cy="689535"/>
          </a:xfrm>
        </p:spPr>
        <p:txBody>
          <a:bodyPr/>
          <a:lstStyle/>
          <a:p>
            <a:pPr algn="ctr"/>
            <a:r>
              <a:rPr lang="en-IN" b="1" dirty="0"/>
              <a:t>Implementation of </a:t>
            </a:r>
            <a:r>
              <a:rPr lang="en-IN" b="1" dirty="0" err="1"/>
              <a:t>EclEmma</a:t>
            </a:r>
            <a:r>
              <a:rPr lang="en-IN" b="1" dirty="0"/>
              <a:t> </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69</a:t>
            </a:fld>
            <a:endParaRPr lang="en-US" dirty="0"/>
          </a:p>
        </p:txBody>
      </p:sp>
      <p:sp>
        <p:nvSpPr>
          <p:cNvPr id="6" name="Content Placeholder 5"/>
          <p:cNvSpPr>
            <a:spLocks noGrp="1"/>
          </p:cNvSpPr>
          <p:nvPr>
            <p:ph idx="1"/>
          </p:nvPr>
        </p:nvSpPr>
        <p:spPr/>
        <p:txBody>
          <a:bodyPr/>
          <a:lstStyle/>
          <a:p>
            <a:endParaRPr lang="en-IN"/>
          </a:p>
        </p:txBody>
      </p:sp>
      <p:pic>
        <p:nvPicPr>
          <p:cNvPr id="2050" name="Picture 2" descr="C:\Users\KIIT\Desktop\im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615" y="1377120"/>
            <a:ext cx="8175010" cy="514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723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168" y="667691"/>
            <a:ext cx="7726832" cy="605307"/>
          </a:xfrm>
        </p:spPr>
        <p:txBody>
          <a:bodyPr>
            <a:normAutofit fontScale="90000"/>
          </a:bodyPr>
          <a:lstStyle/>
          <a:p>
            <a:pPr algn="ctr"/>
            <a:r>
              <a:rPr lang="en-IN" dirty="0"/>
              <a:t>Introduction</a:t>
            </a:r>
          </a:p>
        </p:txBody>
      </p:sp>
      <p:sp>
        <p:nvSpPr>
          <p:cNvPr id="3" name="Content Placeholder 2"/>
          <p:cNvSpPr>
            <a:spLocks noGrp="1"/>
          </p:cNvSpPr>
          <p:nvPr>
            <p:ph idx="1"/>
          </p:nvPr>
        </p:nvSpPr>
        <p:spPr>
          <a:xfrm>
            <a:off x="901521" y="2232400"/>
            <a:ext cx="8242479" cy="6156101"/>
          </a:xfrm>
        </p:spPr>
        <p:txBody>
          <a:bodyPr>
            <a:noAutofit/>
          </a:bodyPr>
          <a:lstStyle/>
          <a:p>
            <a:pPr algn="just"/>
            <a:r>
              <a:rPr lang="en-IN" sz="2000" dirty="0" err="1">
                <a:solidFill>
                  <a:schemeClr val="accent6">
                    <a:lumMod val="50000"/>
                  </a:schemeClr>
                </a:solidFill>
              </a:rPr>
              <a:t>JUnit</a:t>
            </a:r>
            <a:r>
              <a:rPr lang="en-IN" sz="2000" dirty="0">
                <a:solidFill>
                  <a:schemeClr val="accent6">
                    <a:lumMod val="50000"/>
                  </a:schemeClr>
                </a:solidFill>
              </a:rPr>
              <a:t> has become the </a:t>
            </a:r>
            <a:r>
              <a:rPr lang="en-IN" sz="2000" i="1" dirty="0">
                <a:solidFill>
                  <a:schemeClr val="accent6">
                    <a:lumMod val="50000"/>
                  </a:schemeClr>
                </a:solidFill>
              </a:rPr>
              <a:t>de facto</a:t>
            </a:r>
            <a:r>
              <a:rPr lang="en-IN" sz="2000" dirty="0">
                <a:solidFill>
                  <a:schemeClr val="accent6">
                    <a:lumMod val="50000"/>
                  </a:schemeClr>
                </a:solidFill>
              </a:rPr>
              <a:t> unit testing framework for the Java language. </a:t>
            </a:r>
            <a:endParaRPr lang="en-IN" sz="2000" dirty="0" smtClean="0">
              <a:solidFill>
                <a:schemeClr val="accent6">
                  <a:lumMod val="50000"/>
                </a:schemeClr>
              </a:solidFill>
            </a:endParaRPr>
          </a:p>
          <a:p>
            <a:pPr algn="just"/>
            <a:r>
              <a:rPr lang="en-IN" sz="2000" dirty="0" smtClean="0">
                <a:solidFill>
                  <a:schemeClr val="accent6">
                    <a:lumMod val="50000"/>
                  </a:schemeClr>
                </a:solidFill>
              </a:rPr>
              <a:t>A </a:t>
            </a:r>
            <a:r>
              <a:rPr lang="en-IN" sz="2000" dirty="0">
                <a:solidFill>
                  <a:schemeClr val="accent6">
                    <a:lumMod val="50000"/>
                  </a:schemeClr>
                </a:solidFill>
              </a:rPr>
              <a:t>class and its corresponding </a:t>
            </a:r>
            <a:r>
              <a:rPr lang="en-IN" sz="2000" dirty="0" err="1">
                <a:solidFill>
                  <a:schemeClr val="accent6">
                    <a:lumMod val="50000"/>
                  </a:schemeClr>
                </a:solidFill>
              </a:rPr>
              <a:t>JUnit</a:t>
            </a:r>
            <a:r>
              <a:rPr lang="en-IN" sz="2000" dirty="0">
                <a:solidFill>
                  <a:schemeClr val="accent6">
                    <a:lumMod val="50000"/>
                  </a:schemeClr>
                </a:solidFill>
              </a:rPr>
              <a:t> test is a sensible granularity </a:t>
            </a:r>
            <a:endParaRPr lang="en-IN" sz="2000" dirty="0" smtClean="0">
              <a:solidFill>
                <a:schemeClr val="accent6">
                  <a:lumMod val="50000"/>
                </a:schemeClr>
              </a:solidFill>
            </a:endParaRPr>
          </a:p>
          <a:p>
            <a:pPr lvl="1" algn="just"/>
            <a:r>
              <a:rPr lang="en-IN" sz="2000" dirty="0" smtClean="0">
                <a:solidFill>
                  <a:schemeClr val="accent6">
                    <a:lumMod val="50000"/>
                  </a:schemeClr>
                </a:solidFill>
              </a:rPr>
              <a:t>at </a:t>
            </a:r>
            <a:r>
              <a:rPr lang="en-IN" sz="2000" dirty="0">
                <a:solidFill>
                  <a:schemeClr val="accent6">
                    <a:lumMod val="50000"/>
                  </a:schemeClr>
                </a:solidFill>
              </a:rPr>
              <a:t>which to apply mutation testing. </a:t>
            </a:r>
            <a:endParaRPr lang="en-IN" sz="2000" dirty="0" smtClean="0">
              <a:solidFill>
                <a:schemeClr val="accent6">
                  <a:lumMod val="50000"/>
                </a:schemeClr>
              </a:solidFill>
            </a:endParaRPr>
          </a:p>
          <a:p>
            <a:pPr algn="just"/>
            <a:r>
              <a:rPr lang="en-IN" sz="2000" dirty="0" smtClean="0">
                <a:solidFill>
                  <a:schemeClr val="accent6">
                    <a:lumMod val="50000"/>
                  </a:schemeClr>
                </a:solidFill>
              </a:rPr>
              <a:t>With Java, </a:t>
            </a:r>
            <a:r>
              <a:rPr lang="en-IN" sz="2000" dirty="0">
                <a:solidFill>
                  <a:schemeClr val="accent6">
                    <a:lumMod val="50000"/>
                  </a:schemeClr>
                </a:solidFill>
              </a:rPr>
              <a:t>it is feasible to perform mutations </a:t>
            </a:r>
            <a:r>
              <a:rPr lang="en-IN" sz="2000" dirty="0" smtClean="0">
                <a:solidFill>
                  <a:schemeClr val="accent6">
                    <a:lumMod val="50000"/>
                  </a:schemeClr>
                </a:solidFill>
              </a:rPr>
              <a:t>at</a:t>
            </a:r>
          </a:p>
          <a:p>
            <a:pPr lvl="1" algn="just"/>
            <a:r>
              <a:rPr lang="en-IN" sz="2000" dirty="0" smtClean="0">
                <a:solidFill>
                  <a:schemeClr val="accent6">
                    <a:lumMod val="50000"/>
                  </a:schemeClr>
                </a:solidFill>
              </a:rPr>
              <a:t>either </a:t>
            </a:r>
            <a:r>
              <a:rPr lang="en-IN" sz="2000" dirty="0">
                <a:solidFill>
                  <a:schemeClr val="accent6">
                    <a:lumMod val="50000"/>
                  </a:schemeClr>
                </a:solidFill>
              </a:rPr>
              <a:t>the source code or byte-code level. </a:t>
            </a:r>
            <a:endParaRPr lang="en-IN" sz="2000" dirty="0" smtClean="0">
              <a:solidFill>
                <a:schemeClr val="accent6">
                  <a:lumMod val="50000"/>
                </a:schemeClr>
              </a:solidFill>
            </a:endParaRPr>
          </a:p>
          <a:p>
            <a:pPr algn="just"/>
            <a:r>
              <a:rPr lang="en-IN" sz="2000" dirty="0" smtClean="0">
                <a:solidFill>
                  <a:schemeClr val="accent6">
                    <a:lumMod val="50000"/>
                  </a:schemeClr>
                </a:solidFill>
              </a:rPr>
              <a:t>Jester </a:t>
            </a:r>
            <a:r>
              <a:rPr lang="en-IN" sz="2000" dirty="0">
                <a:solidFill>
                  <a:schemeClr val="accent6">
                    <a:lumMod val="50000"/>
                  </a:schemeClr>
                </a:solidFill>
              </a:rPr>
              <a:t>is a mutation tester operating at the source code level. </a:t>
            </a:r>
            <a:endParaRPr lang="en-IN" sz="2000" dirty="0" smtClean="0">
              <a:solidFill>
                <a:schemeClr val="accent6">
                  <a:lumMod val="50000"/>
                </a:schemeClr>
              </a:solidFill>
            </a:endParaRPr>
          </a:p>
          <a:p>
            <a:pPr algn="just"/>
            <a:endParaRPr lang="en-IN" sz="2400" dirty="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40121846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440" y="98248"/>
            <a:ext cx="7520771" cy="689535"/>
          </a:xfrm>
        </p:spPr>
        <p:txBody>
          <a:bodyPr/>
          <a:lstStyle/>
          <a:p>
            <a:pPr algn="ctr"/>
            <a:r>
              <a:rPr lang="en-IN" b="1" dirty="0"/>
              <a:t>Frequently Asked Questions</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70</a:t>
            </a:fld>
            <a:endParaRPr lang="en-US" dirty="0"/>
          </a:p>
        </p:txBody>
      </p:sp>
      <p:sp>
        <p:nvSpPr>
          <p:cNvPr id="3" name="Rectangle 2"/>
          <p:cNvSpPr/>
          <p:nvPr/>
        </p:nvSpPr>
        <p:spPr>
          <a:xfrm>
            <a:off x="682388" y="1548980"/>
            <a:ext cx="8106769" cy="6740307"/>
          </a:xfrm>
          <a:prstGeom prst="rect">
            <a:avLst/>
          </a:prstGeom>
        </p:spPr>
        <p:txBody>
          <a:bodyPr wrap="square">
            <a:spAutoFit/>
          </a:bodyPr>
          <a:lstStyle/>
          <a:p>
            <a:pPr algn="just"/>
            <a:r>
              <a:rPr lang="en-IN" b="1" dirty="0" smtClean="0"/>
              <a:t>1. What </a:t>
            </a:r>
            <a:r>
              <a:rPr lang="en-IN" b="1" dirty="0"/>
              <a:t>does a dot(.) output mean ?</a:t>
            </a:r>
          </a:p>
          <a:p>
            <a:pPr algn="just"/>
            <a:r>
              <a:rPr lang="en-IN" dirty="0"/>
              <a:t>It means that the test cases detected the mutation. This is good.</a:t>
            </a:r>
          </a:p>
          <a:p>
            <a:pPr algn="just"/>
            <a:r>
              <a:rPr lang="en-IN" b="1" dirty="0"/>
              <a:t>2.	What does a M output mean ?</a:t>
            </a:r>
          </a:p>
          <a:p>
            <a:pPr algn="just"/>
            <a:r>
              <a:rPr lang="en-IN" dirty="0"/>
              <a:t>It means that the mutation (which follows the M) was not detected by the test cases. This generally indicates the tests are in some way deficient.</a:t>
            </a:r>
          </a:p>
          <a:p>
            <a:pPr algn="just"/>
            <a:r>
              <a:rPr lang="en-IN" b="1" dirty="0"/>
              <a:t>3.	What does a T output mean ?</a:t>
            </a:r>
          </a:p>
          <a:p>
            <a:pPr algn="just"/>
            <a:r>
              <a:rPr lang="en-IN" dirty="0"/>
              <a:t>The mutation caused the unit tests to take much longer than expected (possibly having put the code into an infinite loop). Jumble gives the tester the benefit of the doubt in such situations, and counts this mutation as having been detected</a:t>
            </a:r>
            <a:r>
              <a:rPr lang="en-IN" dirty="0" smtClean="0"/>
              <a:t>.</a:t>
            </a:r>
          </a:p>
          <a:p>
            <a:pPr algn="just"/>
            <a:r>
              <a:rPr lang="en-IN" b="1" dirty="0"/>
              <a:t>4.	Can Jumble ever incorrectly report an arithmetic problem ?</a:t>
            </a:r>
          </a:p>
          <a:p>
            <a:pPr algn="just"/>
            <a:r>
              <a:rPr lang="en-IN" dirty="0"/>
              <a:t>Yes. Certain combinations of operations and constants give the same result for different examples. For example,</a:t>
            </a:r>
          </a:p>
          <a:p>
            <a:pPr algn="just"/>
            <a:r>
              <a:rPr lang="en-IN" dirty="0"/>
              <a:t>y = x * sign;</a:t>
            </a:r>
          </a:p>
          <a:p>
            <a:pPr algn="just"/>
            <a:r>
              <a:rPr lang="en-IN" dirty="0"/>
              <a:t>y = x / sign;</a:t>
            </a:r>
          </a:p>
          <a:p>
            <a:pPr algn="just"/>
            <a:r>
              <a:rPr lang="en-IN" dirty="0"/>
              <a:t>give the same result for sign = 1 or sign = -1.</a:t>
            </a:r>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IN" dirty="0"/>
          </a:p>
        </p:txBody>
      </p:sp>
    </p:spTree>
    <p:extLst>
      <p:ext uri="{BB962C8B-B14F-4D97-AF65-F5344CB8AC3E}">
        <p14:creationId xmlns:p14="http://schemas.microsoft.com/office/powerpoint/2010/main" val="37909853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440" y="98248"/>
            <a:ext cx="7520771" cy="689535"/>
          </a:xfrm>
        </p:spPr>
        <p:txBody>
          <a:bodyPr/>
          <a:lstStyle/>
          <a:p>
            <a:pPr algn="ctr"/>
            <a:r>
              <a:rPr lang="en-IN" b="1" dirty="0"/>
              <a:t>Frequently Asked Questions</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71</a:t>
            </a:fld>
            <a:endParaRPr lang="en-US" dirty="0"/>
          </a:p>
        </p:txBody>
      </p:sp>
      <p:sp>
        <p:nvSpPr>
          <p:cNvPr id="3" name="Rectangle 2"/>
          <p:cNvSpPr/>
          <p:nvPr/>
        </p:nvSpPr>
        <p:spPr>
          <a:xfrm>
            <a:off x="532262" y="1548980"/>
            <a:ext cx="8256895" cy="5078313"/>
          </a:xfrm>
          <a:prstGeom prst="rect">
            <a:avLst/>
          </a:prstGeom>
        </p:spPr>
        <p:txBody>
          <a:bodyPr wrap="square">
            <a:spAutoFit/>
          </a:bodyPr>
          <a:lstStyle/>
          <a:p>
            <a:pPr algn="just"/>
            <a:r>
              <a:rPr lang="en-IN" b="1" dirty="0"/>
              <a:t>5.	Why does Jumble only make one mutation at a time ?</a:t>
            </a:r>
          </a:p>
          <a:p>
            <a:pPr algn="just"/>
            <a:r>
              <a:rPr lang="en-IN" dirty="0"/>
              <a:t>A single mutation is generally harder for a test class to detect than multiple simultaneous mutations. Also, if multiple mutations were made there is a slight chance they would cancel each other out.</a:t>
            </a:r>
          </a:p>
          <a:p>
            <a:pPr algn="just"/>
            <a:r>
              <a:rPr lang="en-IN" b="1" dirty="0"/>
              <a:t>6.	Is any code exempt from mutation ?</a:t>
            </a:r>
          </a:p>
          <a:p>
            <a:pPr algn="just"/>
            <a:r>
              <a:rPr lang="en-IN" dirty="0"/>
              <a:t>Jumble tries not to make mutations within assertions. Specific methods can also be excluded from testing, by default main and integrity are excluded.</a:t>
            </a:r>
          </a:p>
          <a:p>
            <a:pPr algn="just"/>
            <a:r>
              <a:rPr lang="en-IN" b="1" dirty="0"/>
              <a:t>7.	Can I Jumble an interface ?</a:t>
            </a:r>
          </a:p>
          <a:p>
            <a:pPr algn="just"/>
            <a:r>
              <a:rPr lang="en-IN" dirty="0"/>
              <a:t>Not really, since an interface contains no code to mutate. Jumble will report a score of 100% for interfaces.</a:t>
            </a:r>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IN" dirty="0"/>
          </a:p>
        </p:txBody>
      </p:sp>
    </p:spTree>
    <p:extLst>
      <p:ext uri="{BB962C8B-B14F-4D97-AF65-F5344CB8AC3E}">
        <p14:creationId xmlns:p14="http://schemas.microsoft.com/office/powerpoint/2010/main" val="40279302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2488" y="2658036"/>
            <a:ext cx="6591985" cy="3777622"/>
          </a:xfrm>
        </p:spPr>
        <p:txBody>
          <a:bodyPr>
            <a:normAutofit/>
          </a:bodyPr>
          <a:lstStyle/>
          <a:p>
            <a:pPr marL="0" indent="0" algn="ctr">
              <a:buNone/>
            </a:pPr>
            <a:r>
              <a:rPr lang="en-IN" sz="8000" i="1" dirty="0" smtClean="0">
                <a:solidFill>
                  <a:schemeClr val="accent6">
                    <a:lumMod val="50000"/>
                  </a:schemeClr>
                </a:solidFill>
                <a:latin typeface="Baskerville Old Face" panose="02020602080505020303" pitchFamily="18" charset="0"/>
              </a:rPr>
              <a:t>THANK YOU</a:t>
            </a:r>
            <a:endParaRPr lang="en-IN" sz="8000" i="1" dirty="0">
              <a:solidFill>
                <a:schemeClr val="accent6">
                  <a:lumMod val="50000"/>
                </a:schemeClr>
              </a:solidFill>
              <a:latin typeface="Baskerville Old Face" panose="02020602080505020303"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1660903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9592" y="667691"/>
            <a:ext cx="7726832" cy="605307"/>
          </a:xfrm>
        </p:spPr>
        <p:txBody>
          <a:bodyPr>
            <a:normAutofit fontScale="90000"/>
          </a:bodyPr>
          <a:lstStyle/>
          <a:p>
            <a:pPr algn="ctr"/>
            <a:r>
              <a:rPr lang="en-IN" dirty="0"/>
              <a:t>Introduction</a:t>
            </a:r>
          </a:p>
        </p:txBody>
      </p:sp>
      <p:sp>
        <p:nvSpPr>
          <p:cNvPr id="3" name="Content Placeholder 2"/>
          <p:cNvSpPr>
            <a:spLocks noGrp="1"/>
          </p:cNvSpPr>
          <p:nvPr>
            <p:ph idx="1"/>
          </p:nvPr>
        </p:nvSpPr>
        <p:spPr>
          <a:xfrm>
            <a:off x="901521" y="1560048"/>
            <a:ext cx="8242479" cy="6156101"/>
          </a:xfrm>
        </p:spPr>
        <p:txBody>
          <a:bodyPr>
            <a:noAutofit/>
          </a:bodyPr>
          <a:lstStyle/>
          <a:p>
            <a:pPr algn="just"/>
            <a:endParaRPr lang="en-IN" sz="2000" dirty="0" smtClean="0">
              <a:solidFill>
                <a:schemeClr val="accent6">
                  <a:lumMod val="50000"/>
                </a:schemeClr>
              </a:solidFill>
            </a:endParaRPr>
          </a:p>
          <a:p>
            <a:pPr algn="just"/>
            <a:r>
              <a:rPr lang="en-IN" sz="2400" dirty="0" smtClean="0">
                <a:solidFill>
                  <a:schemeClr val="accent6">
                    <a:lumMod val="50000"/>
                  </a:schemeClr>
                </a:solidFill>
              </a:rPr>
              <a:t>While </a:t>
            </a:r>
            <a:r>
              <a:rPr lang="en-IN" sz="2400" dirty="0">
                <a:solidFill>
                  <a:schemeClr val="accent6">
                    <a:lumMod val="50000"/>
                  </a:schemeClr>
                </a:solidFill>
              </a:rPr>
              <a:t>Jester proves useful, it is hampered by </a:t>
            </a:r>
            <a:endParaRPr lang="en-IN" sz="2400" dirty="0" smtClean="0">
              <a:solidFill>
                <a:schemeClr val="accent6">
                  <a:lumMod val="50000"/>
                </a:schemeClr>
              </a:solidFill>
            </a:endParaRPr>
          </a:p>
          <a:p>
            <a:pPr lvl="1" algn="just"/>
            <a:r>
              <a:rPr lang="en-IN" sz="2000" dirty="0" smtClean="0">
                <a:solidFill>
                  <a:schemeClr val="accent6">
                    <a:lumMod val="50000"/>
                  </a:schemeClr>
                </a:solidFill>
              </a:rPr>
              <a:t>the </a:t>
            </a:r>
            <a:r>
              <a:rPr lang="en-IN" sz="2000" dirty="0">
                <a:solidFill>
                  <a:schemeClr val="accent6">
                    <a:lumMod val="50000"/>
                  </a:schemeClr>
                </a:solidFill>
              </a:rPr>
              <a:t>costly cycle of modifying the source, </a:t>
            </a:r>
            <a:endParaRPr lang="en-IN" sz="2000" dirty="0" smtClean="0">
              <a:solidFill>
                <a:schemeClr val="accent6">
                  <a:lumMod val="50000"/>
                </a:schemeClr>
              </a:solidFill>
            </a:endParaRPr>
          </a:p>
          <a:p>
            <a:pPr lvl="1" algn="just"/>
            <a:r>
              <a:rPr lang="en-IN" sz="2000" dirty="0" smtClean="0">
                <a:solidFill>
                  <a:schemeClr val="accent6">
                    <a:lumMod val="50000"/>
                  </a:schemeClr>
                </a:solidFill>
              </a:rPr>
              <a:t>compiling </a:t>
            </a:r>
            <a:r>
              <a:rPr lang="en-IN" sz="2000" dirty="0">
                <a:solidFill>
                  <a:schemeClr val="accent6">
                    <a:lumMod val="50000"/>
                  </a:schemeClr>
                </a:solidFill>
              </a:rPr>
              <a:t>the source, and </a:t>
            </a:r>
            <a:endParaRPr lang="en-IN" sz="2000" dirty="0" smtClean="0">
              <a:solidFill>
                <a:schemeClr val="accent6">
                  <a:lumMod val="50000"/>
                </a:schemeClr>
              </a:solidFill>
            </a:endParaRPr>
          </a:p>
          <a:p>
            <a:pPr lvl="1" algn="just"/>
            <a:r>
              <a:rPr lang="en-IN" sz="2000" dirty="0" smtClean="0">
                <a:solidFill>
                  <a:schemeClr val="accent6">
                    <a:lumMod val="50000"/>
                  </a:schemeClr>
                </a:solidFill>
              </a:rPr>
              <a:t>running </a:t>
            </a:r>
            <a:r>
              <a:rPr lang="en-IN" sz="2000" dirty="0">
                <a:solidFill>
                  <a:schemeClr val="accent6">
                    <a:lumMod val="50000"/>
                  </a:schemeClr>
                </a:solidFill>
              </a:rPr>
              <a:t>the tests. </a:t>
            </a:r>
          </a:p>
          <a:p>
            <a:pPr algn="just"/>
            <a:r>
              <a:rPr lang="en-IN" sz="2400" dirty="0">
                <a:solidFill>
                  <a:schemeClr val="accent6">
                    <a:lumMod val="50000"/>
                  </a:schemeClr>
                </a:solidFill>
              </a:rPr>
              <a:t>Jumble is a new mutation tester operating directly on class files. </a:t>
            </a:r>
            <a:endParaRPr lang="en-IN" sz="2400" dirty="0" smtClean="0">
              <a:solidFill>
                <a:schemeClr val="accent6">
                  <a:lumMod val="50000"/>
                </a:schemeClr>
              </a:solidFill>
            </a:endParaRPr>
          </a:p>
          <a:p>
            <a:pPr algn="just"/>
            <a:r>
              <a:rPr lang="en-IN" sz="2400" dirty="0" smtClean="0">
                <a:solidFill>
                  <a:schemeClr val="accent6">
                    <a:lumMod val="50000"/>
                  </a:schemeClr>
                </a:solidFill>
              </a:rPr>
              <a:t>It </a:t>
            </a:r>
            <a:r>
              <a:rPr lang="en-IN" sz="2400" dirty="0">
                <a:solidFill>
                  <a:schemeClr val="accent6">
                    <a:lumMod val="50000"/>
                  </a:schemeClr>
                </a:solidFill>
              </a:rPr>
              <a:t>uses the byte-code engineering library (BCEL) to directly modify class files thereby drastically cutting the time taken for each mutation test cycle. </a:t>
            </a:r>
          </a:p>
          <a:p>
            <a:pPr algn="just"/>
            <a:endParaRPr lang="en-IN" sz="2000" dirty="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093747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1559" y="664214"/>
            <a:ext cx="7662439" cy="612262"/>
          </a:xfrm>
        </p:spPr>
        <p:txBody>
          <a:bodyPr>
            <a:normAutofit fontScale="90000"/>
          </a:bodyPr>
          <a:lstStyle/>
          <a:p>
            <a:pPr algn="ctr"/>
            <a:r>
              <a:rPr lang="en-IN" dirty="0" smtClean="0"/>
              <a:t>History</a:t>
            </a:r>
            <a:endParaRPr lang="en-IN" dirty="0"/>
          </a:p>
        </p:txBody>
      </p:sp>
      <p:sp>
        <p:nvSpPr>
          <p:cNvPr id="3" name="Content Placeholder 2"/>
          <p:cNvSpPr>
            <a:spLocks noGrp="1"/>
          </p:cNvSpPr>
          <p:nvPr>
            <p:ph idx="1"/>
          </p:nvPr>
        </p:nvSpPr>
        <p:spPr>
          <a:xfrm>
            <a:off x="1347090" y="1881640"/>
            <a:ext cx="7662439" cy="6117465"/>
          </a:xfrm>
        </p:spPr>
        <p:txBody>
          <a:bodyPr>
            <a:noAutofit/>
          </a:bodyPr>
          <a:lstStyle/>
          <a:p>
            <a:pPr algn="just"/>
            <a:r>
              <a:rPr lang="en-IN" sz="2400" dirty="0">
                <a:solidFill>
                  <a:schemeClr val="accent6">
                    <a:lumMod val="50000"/>
                  </a:schemeClr>
                </a:solidFill>
              </a:rPr>
              <a:t>Jumble was developed in 2003-2006 by </a:t>
            </a:r>
            <a:endParaRPr lang="en-IN" sz="2400" dirty="0" smtClean="0">
              <a:solidFill>
                <a:schemeClr val="accent6">
                  <a:lumMod val="50000"/>
                </a:schemeClr>
              </a:solidFill>
            </a:endParaRPr>
          </a:p>
          <a:p>
            <a:pPr lvl="1" algn="just"/>
            <a:r>
              <a:rPr lang="en-IN" sz="2200" dirty="0" smtClean="0">
                <a:solidFill>
                  <a:schemeClr val="accent6">
                    <a:lumMod val="50000"/>
                  </a:schemeClr>
                </a:solidFill>
              </a:rPr>
              <a:t>a </a:t>
            </a:r>
            <a:r>
              <a:rPr lang="en-IN" sz="2200" dirty="0">
                <a:solidFill>
                  <a:schemeClr val="accent6">
                    <a:lumMod val="50000"/>
                  </a:schemeClr>
                </a:solidFill>
              </a:rPr>
              <a:t>commercial company in New Zealand, Reel Two (</a:t>
            </a:r>
            <a:r>
              <a:rPr lang="en-IN" sz="2200" u="sng" dirty="0">
                <a:solidFill>
                  <a:schemeClr val="accent6">
                    <a:lumMod val="50000"/>
                  </a:schemeClr>
                </a:solidFill>
                <a:hlinkClick r:id="rId2"/>
              </a:rPr>
              <a:t>www.reeltwo.com</a:t>
            </a:r>
            <a:r>
              <a:rPr lang="en-IN" sz="2200" dirty="0">
                <a:solidFill>
                  <a:schemeClr val="accent6">
                    <a:lumMod val="50000"/>
                  </a:schemeClr>
                </a:solidFill>
              </a:rPr>
              <a:t>), </a:t>
            </a:r>
            <a:r>
              <a:rPr lang="en-IN" sz="2400" dirty="0">
                <a:solidFill>
                  <a:schemeClr val="accent6">
                    <a:lumMod val="50000"/>
                  </a:schemeClr>
                </a:solidFill>
              </a:rPr>
              <a:t>and </a:t>
            </a:r>
            <a:endParaRPr lang="en-IN" sz="2200" dirty="0" smtClean="0">
              <a:solidFill>
                <a:schemeClr val="accent6">
                  <a:lumMod val="50000"/>
                </a:schemeClr>
              </a:solidFill>
            </a:endParaRPr>
          </a:p>
          <a:p>
            <a:pPr lvl="2" algn="just"/>
            <a:r>
              <a:rPr lang="en-IN" sz="1800" dirty="0" smtClean="0">
                <a:solidFill>
                  <a:schemeClr val="accent6">
                    <a:lumMod val="50000"/>
                  </a:schemeClr>
                </a:solidFill>
              </a:rPr>
              <a:t>is </a:t>
            </a:r>
            <a:r>
              <a:rPr lang="en-IN" sz="1800" dirty="0">
                <a:solidFill>
                  <a:schemeClr val="accent6">
                    <a:lumMod val="50000"/>
                  </a:schemeClr>
                </a:solidFill>
              </a:rPr>
              <a:t>now available as open source under the GPL licence.</a:t>
            </a:r>
          </a:p>
          <a:p>
            <a:pPr algn="just"/>
            <a:r>
              <a:rPr lang="en-IN" sz="2400" dirty="0">
                <a:solidFill>
                  <a:schemeClr val="accent6">
                    <a:lumMod val="50000"/>
                  </a:schemeClr>
                </a:solidFill>
              </a:rPr>
              <a:t>At </a:t>
            </a:r>
            <a:r>
              <a:rPr lang="en-IN" sz="2400" dirty="0" err="1">
                <a:solidFill>
                  <a:schemeClr val="accent6">
                    <a:lumMod val="50000"/>
                  </a:schemeClr>
                </a:solidFill>
              </a:rPr>
              <a:t>ReelTwo</a:t>
            </a:r>
            <a:r>
              <a:rPr lang="en-IN" sz="2400" dirty="0">
                <a:solidFill>
                  <a:schemeClr val="accent6">
                    <a:lumMod val="50000"/>
                  </a:schemeClr>
                </a:solidFill>
              </a:rPr>
              <a:t>, Jumble is used </a:t>
            </a:r>
            <a:endParaRPr lang="en-IN" sz="2400" dirty="0" smtClean="0">
              <a:solidFill>
                <a:schemeClr val="accent6">
                  <a:lumMod val="50000"/>
                </a:schemeClr>
              </a:solidFill>
            </a:endParaRPr>
          </a:p>
          <a:p>
            <a:pPr lvl="1" algn="just"/>
            <a:r>
              <a:rPr lang="en-IN" sz="2000" dirty="0" smtClean="0">
                <a:solidFill>
                  <a:schemeClr val="accent6">
                    <a:lumMod val="50000"/>
                  </a:schemeClr>
                </a:solidFill>
              </a:rPr>
              <a:t>on </a:t>
            </a:r>
            <a:r>
              <a:rPr lang="en-IN" sz="2000" dirty="0">
                <a:solidFill>
                  <a:schemeClr val="accent6">
                    <a:lumMod val="50000"/>
                  </a:schemeClr>
                </a:solidFill>
              </a:rPr>
              <a:t>a continuous basis within an agile programming </a:t>
            </a:r>
            <a:r>
              <a:rPr lang="en-IN" sz="2000" dirty="0" smtClean="0">
                <a:solidFill>
                  <a:schemeClr val="accent6">
                    <a:lumMod val="50000"/>
                  </a:schemeClr>
                </a:solidFill>
              </a:rPr>
              <a:t>environment</a:t>
            </a:r>
          </a:p>
          <a:p>
            <a:pPr lvl="2" algn="just"/>
            <a:r>
              <a:rPr lang="en-IN" sz="1800" dirty="0" smtClean="0">
                <a:solidFill>
                  <a:schemeClr val="accent6">
                    <a:lumMod val="50000"/>
                  </a:schemeClr>
                </a:solidFill>
              </a:rPr>
              <a:t>with </a:t>
            </a:r>
            <a:r>
              <a:rPr lang="en-IN" sz="1800" dirty="0">
                <a:solidFill>
                  <a:schemeClr val="accent6">
                    <a:lumMod val="50000"/>
                  </a:schemeClr>
                </a:solidFill>
              </a:rPr>
              <a:t>approximately 400,000 lines of Java code under source control. </a:t>
            </a:r>
            <a:endParaRPr lang="en-IN" sz="1800" dirty="0" smtClean="0">
              <a:solidFill>
                <a:schemeClr val="accent6">
                  <a:lumMod val="50000"/>
                </a:scheme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029636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708</TotalTime>
  <Words>2270</Words>
  <Application>Microsoft Office PowerPoint</Application>
  <PresentationFormat>On-screen Show (4:3)</PresentationFormat>
  <Paragraphs>477</Paragraphs>
  <Slides>72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Baskerville Old Face</vt:lpstr>
      <vt:lpstr>Calibri</vt:lpstr>
      <vt:lpstr>Century Gothic</vt:lpstr>
      <vt:lpstr>Times New Roman</vt:lpstr>
      <vt:lpstr>Wingdings</vt:lpstr>
      <vt:lpstr>Wingdings 3</vt:lpstr>
      <vt:lpstr>Wisp</vt:lpstr>
      <vt:lpstr>JUMBLE: An Automated Mutation Testing Tool</vt:lpstr>
      <vt:lpstr>Plan of the Talk</vt:lpstr>
      <vt:lpstr>Introduction</vt:lpstr>
      <vt:lpstr>Introduction</vt:lpstr>
      <vt:lpstr>Introduction</vt:lpstr>
      <vt:lpstr>Introduction</vt:lpstr>
      <vt:lpstr>Introduction</vt:lpstr>
      <vt:lpstr>Introduction</vt:lpstr>
      <vt:lpstr>History</vt:lpstr>
      <vt:lpstr>History</vt:lpstr>
      <vt:lpstr>Example of Jumble Output</vt:lpstr>
      <vt:lpstr>Example of Jumble Output</vt:lpstr>
      <vt:lpstr>Example of Jumble Output</vt:lpstr>
      <vt:lpstr>Example of Jumble Output</vt:lpstr>
      <vt:lpstr>Mutations in Jumble</vt:lpstr>
      <vt:lpstr>Mutations in Jumble</vt:lpstr>
      <vt:lpstr>Mutations in Jumble</vt:lpstr>
      <vt:lpstr>Mutations in Jumble</vt:lpstr>
      <vt:lpstr>Mutations in Jumble</vt:lpstr>
      <vt:lpstr>Mutations in Jumble</vt:lpstr>
      <vt:lpstr>Mutations in Jumble</vt:lpstr>
      <vt:lpstr>Mutations in Jumble</vt:lpstr>
      <vt:lpstr>Mutations in Jumble</vt:lpstr>
      <vt:lpstr>Mutations in Jumble</vt:lpstr>
      <vt:lpstr>Mutations in Jumble</vt:lpstr>
      <vt:lpstr>Installation of Jumble</vt:lpstr>
      <vt:lpstr>Installation of Jumble</vt:lpstr>
      <vt:lpstr>Installation of Jumble</vt:lpstr>
      <vt:lpstr>Installation of Jumble</vt:lpstr>
      <vt:lpstr>Installation of Jumble</vt:lpstr>
      <vt:lpstr>Installation of Jumble</vt:lpstr>
      <vt:lpstr>Installation of Jumble</vt:lpstr>
      <vt:lpstr>Installation of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Running Jumble</vt:lpstr>
      <vt:lpstr>Common types of errors</vt:lpstr>
      <vt:lpstr>Common types of errors</vt:lpstr>
      <vt:lpstr>EclEmma : Java Code Coverage for Eclipse </vt:lpstr>
      <vt:lpstr>EclEmma : Java Code Coverage for Eclipse </vt:lpstr>
      <vt:lpstr>Installation of EclEmma in Eclipse </vt:lpstr>
      <vt:lpstr>Installation of EclEmma in Eclipse </vt:lpstr>
      <vt:lpstr>Installation of EclEmma in Eclipse </vt:lpstr>
      <vt:lpstr>Installation of EclEmma in Eclipse </vt:lpstr>
      <vt:lpstr>Installation of EclEmma in Eclipse </vt:lpstr>
      <vt:lpstr>Installation of EclEmma in Eclipse </vt:lpstr>
      <vt:lpstr>Installation of EclEmma in Eclipse </vt:lpstr>
      <vt:lpstr>Implementation of EclEmma </vt:lpstr>
      <vt:lpstr>Implementation of EclEmma </vt:lpstr>
      <vt:lpstr>Frequently Asked Questions</vt:lpstr>
      <vt:lpstr>Frequently Asked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JUMBLE</dc:title>
  <dc:creator>user</dc:creator>
  <cp:lastModifiedBy>PRATEEVA</cp:lastModifiedBy>
  <cp:revision>119</cp:revision>
  <dcterms:created xsi:type="dcterms:W3CDTF">2015-05-02T14:59:11Z</dcterms:created>
  <dcterms:modified xsi:type="dcterms:W3CDTF">2018-05-17T10:21:32Z</dcterms:modified>
</cp:coreProperties>
</file>